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8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66" d="100"/>
          <a:sy n="66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250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smillah Calligraphy&quot; Immagini - Sfoglia 1,649 foto, vettoriali e video  Stock | Adob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292" y="1893917"/>
            <a:ext cx="10695964" cy="391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72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1292840" y="64465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00A6B4"/>
                </a:solidFill>
              </a:rPr>
              <a:t>09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02920" y="438912"/>
            <a:ext cx="859536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B254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Annual Rainfall Trend</a:t>
            </a:r>
            <a:endParaRPr lang="en-US" sz="3000" dirty="0"/>
          </a:p>
        </p:txBody>
      </p:sp>
      <p:sp>
        <p:nvSpPr>
          <p:cNvPr id="6" name="Shape 4"/>
          <p:cNvSpPr/>
          <p:nvPr/>
        </p:nvSpPr>
        <p:spPr>
          <a:xfrm>
            <a:off x="502920" y="960120"/>
            <a:ext cx="960120" cy="50292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02920" y="1078992"/>
            <a:ext cx="5852160" cy="3200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4A5568"/>
                </a:solidFill>
              </a:rPr>
              <a:t>The rainfall record shows strong inter-annual variability, with extreme wet years and dry years.</a:t>
            </a:r>
            <a:endParaRPr lang="en-US" sz="1450" dirty="0"/>
          </a:p>
        </p:txBody>
      </p:sp>
      <p:pic>
        <p:nvPicPr>
          <p:cNvPr id="8" name="Image 0" descr="/mnt/data/rwh_assets/annual_rainfall_tre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68" y="1558269"/>
            <a:ext cx="7498080" cy="4152942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8549640" y="1691640"/>
            <a:ext cx="2926080" cy="28346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r>
              <a:rPr lang="en-US" sz="1700" dirty="0">
                <a:solidFill>
                  <a:srgbClr val="1F2937"/>
                </a:solidFill>
              </a:rPr>
              <a:t>• Average annual rainfall: 471 mm</a:t>
            </a:r>
            <a:endParaRPr lang="en-US" sz="1700" dirty="0"/>
          </a:p>
          <a:p>
            <a:r>
              <a:rPr lang="en-US" sz="1700" dirty="0">
                <a:solidFill>
                  <a:srgbClr val="1F2937"/>
                </a:solidFill>
              </a:rPr>
              <a:t>• Maximum: 904.5 mm in 2003</a:t>
            </a:r>
            <a:endParaRPr lang="en-US" sz="1700" dirty="0"/>
          </a:p>
          <a:p>
            <a:r>
              <a:rPr lang="en-US" sz="1700" dirty="0">
                <a:solidFill>
                  <a:srgbClr val="1F2937"/>
                </a:solidFill>
              </a:rPr>
              <a:t>• Minimum: 296.4 mm in 2021</a:t>
            </a:r>
            <a:endParaRPr lang="en-US" sz="1700" dirty="0"/>
          </a:p>
          <a:p>
            <a:r>
              <a:rPr lang="en-US" sz="1700" dirty="0">
                <a:solidFill>
                  <a:srgbClr val="1F2937"/>
                </a:solidFill>
              </a:rPr>
              <a:t>• Linear trend: -3.7 mm/year</a:t>
            </a:r>
            <a:endParaRPr lang="en-US" sz="1700" dirty="0"/>
          </a:p>
        </p:txBody>
      </p:sp>
      <p:sp>
        <p:nvSpPr>
          <p:cNvPr id="10" name="Text 7"/>
          <p:cNvSpPr/>
          <p:nvPr/>
        </p:nvSpPr>
        <p:spPr>
          <a:xfrm>
            <a:off x="8549640" y="4754880"/>
            <a:ext cx="2880360" cy="73152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0B2545"/>
                </a:solidFill>
              </a:rPr>
              <a:t>Design implication: storage and overflow should handle variability rather than depend on a constant yearly supply.</a:t>
            </a:r>
            <a:endParaRPr lang="en-US" sz="15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1292840" y="64465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00A6B4"/>
                </a:solidFill>
              </a:rPr>
              <a:t>10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02920" y="438912"/>
            <a:ext cx="859536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B254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Rainfall Variability &amp; Extremes</a:t>
            </a:r>
            <a:endParaRPr lang="en-US" sz="3000" dirty="0"/>
          </a:p>
        </p:txBody>
      </p:sp>
      <p:sp>
        <p:nvSpPr>
          <p:cNvPr id="6" name="Shape 4"/>
          <p:cNvSpPr/>
          <p:nvPr/>
        </p:nvSpPr>
        <p:spPr>
          <a:xfrm>
            <a:off x="502920" y="960120"/>
            <a:ext cx="960120" cy="50292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02920" y="1078992"/>
            <a:ext cx="5852160" cy="3200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4A5568"/>
                </a:solidFill>
              </a:rPr>
              <a:t>Anomaly analysis identifies how far each year moves above or below the long-term mean.</a:t>
            </a:r>
            <a:endParaRPr lang="en-US" sz="1450" dirty="0"/>
          </a:p>
        </p:txBody>
      </p:sp>
      <p:pic>
        <p:nvPicPr>
          <p:cNvPr id="8" name="Image 0" descr="/mnt/data/rwh_assets/annual_anoma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68" y="1507623"/>
            <a:ext cx="7680960" cy="4254233"/>
          </a:xfrm>
          <a:prstGeom prst="rect">
            <a:avLst/>
          </a:prstGeom>
        </p:spPr>
      </p:pic>
      <p:sp>
        <p:nvSpPr>
          <p:cNvPr id="9" name="Shape 6"/>
          <p:cNvSpPr/>
          <p:nvPr/>
        </p:nvSpPr>
        <p:spPr>
          <a:xfrm>
            <a:off x="8732520" y="1417320"/>
            <a:ext cx="2240280" cy="9144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DCEEEF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8869680" y="1545336"/>
            <a:ext cx="19659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2F80ED"/>
                </a:solidFill>
              </a:rPr>
              <a:t>904.5 mm</a:t>
            </a:r>
            <a:endParaRPr lang="en-US" sz="2300" dirty="0"/>
          </a:p>
        </p:txBody>
      </p:sp>
      <p:sp>
        <p:nvSpPr>
          <p:cNvPr id="11" name="Text 8"/>
          <p:cNvSpPr/>
          <p:nvPr/>
        </p:nvSpPr>
        <p:spPr>
          <a:xfrm>
            <a:off x="8869680" y="1929384"/>
            <a:ext cx="1965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4A5568"/>
                </a:solidFill>
              </a:rPr>
              <a:t>Wettest year</a:t>
            </a:r>
            <a:endParaRPr lang="en-US" sz="1050" dirty="0"/>
          </a:p>
        </p:txBody>
      </p:sp>
      <p:sp>
        <p:nvSpPr>
          <p:cNvPr id="12" name="Shape 9"/>
          <p:cNvSpPr/>
          <p:nvPr/>
        </p:nvSpPr>
        <p:spPr>
          <a:xfrm>
            <a:off x="8732520" y="2606040"/>
            <a:ext cx="2240280" cy="9144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DCEEE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8869680" y="2734056"/>
            <a:ext cx="19659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F2994A"/>
                </a:solidFill>
              </a:rPr>
              <a:t>296.4 mm</a:t>
            </a:r>
            <a:endParaRPr lang="en-US" sz="2300" dirty="0"/>
          </a:p>
        </p:txBody>
      </p:sp>
      <p:sp>
        <p:nvSpPr>
          <p:cNvPr id="14" name="Text 11"/>
          <p:cNvSpPr/>
          <p:nvPr/>
        </p:nvSpPr>
        <p:spPr>
          <a:xfrm>
            <a:off x="8869680" y="3118104"/>
            <a:ext cx="1965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4A5568"/>
                </a:solidFill>
              </a:rPr>
              <a:t>Driest year</a:t>
            </a:r>
            <a:endParaRPr lang="en-US" sz="1050" dirty="0"/>
          </a:p>
        </p:txBody>
      </p:sp>
      <p:sp>
        <p:nvSpPr>
          <p:cNvPr id="15" name="Shape 12"/>
          <p:cNvSpPr/>
          <p:nvPr/>
        </p:nvSpPr>
        <p:spPr>
          <a:xfrm>
            <a:off x="8732520" y="3794760"/>
            <a:ext cx="2240280" cy="9144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DCEEEF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8869680" y="3922776"/>
            <a:ext cx="19659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00A6B4"/>
                </a:solidFill>
              </a:rPr>
              <a:t>148 mm</a:t>
            </a:r>
            <a:endParaRPr lang="en-US" sz="2300" dirty="0"/>
          </a:p>
        </p:txBody>
      </p:sp>
      <p:sp>
        <p:nvSpPr>
          <p:cNvPr id="17" name="Text 14"/>
          <p:cNvSpPr/>
          <p:nvPr/>
        </p:nvSpPr>
        <p:spPr>
          <a:xfrm>
            <a:off x="8869680" y="4306824"/>
            <a:ext cx="1965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4A5568"/>
                </a:solidFill>
              </a:rPr>
              <a:t>Std. deviation</a:t>
            </a:r>
            <a:endParaRPr lang="en-US" sz="10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1292840" y="64465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00A6B4"/>
                </a:solidFill>
              </a:rPr>
              <a:t>11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02920" y="438912"/>
            <a:ext cx="859536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B254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Monthly Rainfall Distribution</a:t>
            </a:r>
            <a:endParaRPr lang="en-US" sz="3000" dirty="0"/>
          </a:p>
        </p:txBody>
      </p:sp>
      <p:sp>
        <p:nvSpPr>
          <p:cNvPr id="6" name="Shape 4"/>
          <p:cNvSpPr/>
          <p:nvPr/>
        </p:nvSpPr>
        <p:spPr>
          <a:xfrm>
            <a:off x="502920" y="960120"/>
            <a:ext cx="960120" cy="50292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02920" y="1078992"/>
            <a:ext cx="5852160" cy="3200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4A5568"/>
                </a:solidFill>
              </a:rPr>
              <a:t>Peshawar rainfall is concentrated in spring and monsoon months.</a:t>
            </a:r>
            <a:endParaRPr lang="en-US" sz="1450" dirty="0"/>
          </a:p>
        </p:txBody>
      </p:sp>
      <p:pic>
        <p:nvPicPr>
          <p:cNvPr id="8" name="Image 0" descr="/mnt/data/rwh_assets/monthly_aver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68" y="1469639"/>
            <a:ext cx="7818120" cy="4330202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8778240" y="1783080"/>
            <a:ext cx="2560320" cy="219456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r>
              <a:rPr lang="en-US" sz="1600" dirty="0">
                <a:solidFill>
                  <a:srgbClr val="1F2937"/>
                </a:solidFill>
              </a:rPr>
              <a:t>• March–April: strong spring rainfall peak</a:t>
            </a:r>
            <a:endParaRPr lang="en-US" sz="1600" dirty="0"/>
          </a:p>
          <a:p>
            <a:r>
              <a:rPr lang="en-US" sz="1600" dirty="0">
                <a:solidFill>
                  <a:srgbClr val="1F2937"/>
                </a:solidFill>
              </a:rPr>
              <a:t>• July–August: monsoon contribution and high intensity risk</a:t>
            </a:r>
            <a:endParaRPr lang="en-US" sz="1600" dirty="0"/>
          </a:p>
          <a:p>
            <a:r>
              <a:rPr lang="en-US" sz="1600" dirty="0">
                <a:solidFill>
                  <a:srgbClr val="1F2937"/>
                </a:solidFill>
              </a:rPr>
              <a:t>• Dry months require storage carry-over or municipal backup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8778240" y="4434840"/>
            <a:ext cx="2514600" cy="64008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0B2545"/>
                </a:solidFill>
              </a:rPr>
              <a:t>Highest monthly event in the series: July 2010 with 294.1 mm.</a:t>
            </a:r>
            <a:endParaRPr lang="en-US" sz="15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1292840" y="64465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00A6B4"/>
                </a:solidFill>
              </a:rPr>
              <a:t>12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02920" y="438912"/>
            <a:ext cx="859536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B254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Seasonal Rainfall Contribution</a:t>
            </a:r>
            <a:endParaRPr lang="en-US" sz="3000" dirty="0"/>
          </a:p>
        </p:txBody>
      </p:sp>
      <p:sp>
        <p:nvSpPr>
          <p:cNvPr id="6" name="Shape 4"/>
          <p:cNvSpPr/>
          <p:nvPr/>
        </p:nvSpPr>
        <p:spPr>
          <a:xfrm>
            <a:off x="502920" y="960120"/>
            <a:ext cx="960120" cy="50292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02920" y="1078992"/>
            <a:ext cx="5852160" cy="3200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4A5568"/>
                </a:solidFill>
              </a:rPr>
              <a:t>Rainfall harvesting should be designed for two supply peaks: spring and monsoon.</a:t>
            </a:r>
            <a:endParaRPr lang="en-US" sz="1450" dirty="0"/>
          </a:p>
        </p:txBody>
      </p:sp>
      <p:pic>
        <p:nvPicPr>
          <p:cNvPr id="8" name="Image 0" descr="/mnt/data/rwh_assets/seasonal_contribu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1569330"/>
            <a:ext cx="6035040" cy="3719341"/>
          </a:xfrm>
          <a:prstGeom prst="rect">
            <a:avLst/>
          </a:prstGeom>
        </p:spPr>
      </p:pic>
      <p:graphicFrame>
        <p:nvGraphicFramePr>
          <p:cNvPr id="13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406640" y="1600200"/>
          <a:ext cx="3566160" cy="2880360"/>
        </p:xfrm>
        <a:graphic>
          <a:graphicData uri="http://schemas.openxmlformats.org/drawingml/2006/table">
            <a:tbl>
              <a:tblPr/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72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Season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Mean rainfall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Share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72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Winter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110 mm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23%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72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Spring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146 mm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31%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72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Monsoon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182 mm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38%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72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Autumn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36 mm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8%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 6"/>
          <p:cNvSpPr/>
          <p:nvPr/>
        </p:nvSpPr>
        <p:spPr>
          <a:xfrm>
            <a:off x="7406640" y="4892040"/>
            <a:ext cx="3749040" cy="59436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2545"/>
                </a:solidFill>
              </a:rPr>
              <a:t>Monsoon events dominate peak runoff, while spring rainfall adds important annual supply.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1292840" y="64465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00A6B4"/>
                </a:solidFill>
              </a:rPr>
              <a:t>13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02920" y="438912"/>
            <a:ext cx="859536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B254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IDF Development Overview</a:t>
            </a:r>
            <a:endParaRPr lang="en-US" sz="3000" dirty="0"/>
          </a:p>
        </p:txBody>
      </p:sp>
      <p:sp>
        <p:nvSpPr>
          <p:cNvPr id="6" name="Shape 4"/>
          <p:cNvSpPr/>
          <p:nvPr/>
        </p:nvSpPr>
        <p:spPr>
          <a:xfrm>
            <a:off x="502920" y="960120"/>
            <a:ext cx="960120" cy="50292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02920" y="1078992"/>
            <a:ext cx="5852160" cy="3200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4A5568"/>
                </a:solidFill>
              </a:rPr>
              <a:t>Intensity–duration–frequency curves are used for pipe and overflow design.</a:t>
            </a:r>
            <a:endParaRPr lang="en-US" sz="1450" dirty="0"/>
          </a:p>
        </p:txBody>
      </p:sp>
      <p:pic>
        <p:nvPicPr>
          <p:cNvPr id="8" name="Image 0" descr="/mnt/data/rwh_assets/design_intensiti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68" y="1749311"/>
            <a:ext cx="6629400" cy="3587978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7635240" y="1691640"/>
            <a:ext cx="3749040" cy="23774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r>
              <a:rPr lang="en-US" sz="1600" dirty="0">
                <a:solidFill>
                  <a:srgbClr val="1F2937"/>
                </a:solidFill>
              </a:rPr>
              <a:t>• Short storm durations create the highest runoff rates</a:t>
            </a:r>
            <a:endParaRPr lang="en-US" sz="1600" dirty="0"/>
          </a:p>
          <a:p>
            <a:r>
              <a:rPr lang="en-US" sz="1600" dirty="0">
                <a:solidFill>
                  <a:srgbClr val="1F2937"/>
                </a:solidFill>
              </a:rPr>
              <a:t>• Return period selection controls system conservatism</a:t>
            </a:r>
            <a:endParaRPr lang="en-US" sz="1600" dirty="0"/>
          </a:p>
          <a:p>
            <a:r>
              <a:rPr lang="en-US" sz="1600" dirty="0">
                <a:solidFill>
                  <a:srgbClr val="1F2937"/>
                </a:solidFill>
              </a:rPr>
              <a:t>• Gutter, downpipe and overflow should be checked for 10-year, 15-minute intensity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7818120" y="4526280"/>
            <a:ext cx="3017520" cy="1005840"/>
          </a:xfrm>
          <a:prstGeom prst="roundRect">
            <a:avLst>
              <a:gd name="adj" fmla="val 5455"/>
            </a:avLst>
          </a:prstGeom>
          <a:solidFill>
            <a:srgbClr val="FFFFFF"/>
          </a:solidFill>
          <a:ln w="12700">
            <a:solidFill>
              <a:srgbClr val="DCEEE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955280" y="4654296"/>
            <a:ext cx="27432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2F80ED"/>
                </a:solidFill>
              </a:rPr>
              <a:t>141.6 mm/hr</a:t>
            </a:r>
            <a:endParaRPr lang="en-US" sz="2300" dirty="0"/>
          </a:p>
        </p:txBody>
      </p:sp>
      <p:sp>
        <p:nvSpPr>
          <p:cNvPr id="12" name="Text 9"/>
          <p:cNvSpPr/>
          <p:nvPr/>
        </p:nvSpPr>
        <p:spPr>
          <a:xfrm>
            <a:off x="7955280" y="5038344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4A5568"/>
                </a:solidFill>
              </a:rPr>
              <a:t>10-year, 15-min intensity</a:t>
            </a:r>
            <a:endParaRPr lang="en-US" sz="10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1292840" y="64465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00A6B4"/>
                </a:solidFill>
              </a:rPr>
              <a:t>14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02920" y="438912"/>
            <a:ext cx="859536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B254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IDF Curves for Peshawar Station</a:t>
            </a:r>
            <a:endParaRPr lang="en-US" sz="3000" dirty="0"/>
          </a:p>
        </p:txBody>
      </p:sp>
      <p:sp>
        <p:nvSpPr>
          <p:cNvPr id="6" name="Shape 4"/>
          <p:cNvSpPr/>
          <p:nvPr/>
        </p:nvSpPr>
        <p:spPr>
          <a:xfrm>
            <a:off x="502920" y="960120"/>
            <a:ext cx="960120" cy="50292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02920" y="1078992"/>
            <a:ext cx="5852160" cy="3200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4A5568"/>
                </a:solidFill>
              </a:rPr>
              <a:t>Intensity drops quickly as storm duration increases.</a:t>
            </a:r>
            <a:endParaRPr lang="en-US" sz="1450" dirty="0"/>
          </a:p>
        </p:txBody>
      </p:sp>
      <p:pic>
        <p:nvPicPr>
          <p:cNvPr id="8" name="Image 0" descr="/mnt/data/rwh_assets/idf_curv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68" y="1494962"/>
            <a:ext cx="7726680" cy="4279556"/>
          </a:xfrm>
          <a:prstGeom prst="rect">
            <a:avLst/>
          </a:prstGeom>
        </p:spPr>
      </p:pic>
      <p:graphicFrame>
        <p:nvGraphicFramePr>
          <p:cNvPr id="1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8641080" y="1280160"/>
          <a:ext cx="2706624" cy="4160520"/>
        </p:xfrm>
        <a:graphic>
          <a:graphicData uri="http://schemas.openxmlformats.org/drawingml/2006/table">
            <a:tbl>
              <a:tblPr/>
              <a:tblGrid>
                <a:gridCol w="1005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Return period</a:t>
                      </a:r>
                      <a:endParaRPr lang="en-US" sz="95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15-min</a:t>
                      </a:r>
                      <a:endParaRPr lang="en-US" sz="95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30-min</a:t>
                      </a:r>
                      <a:endParaRPr lang="en-US" sz="95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60-min</a:t>
                      </a:r>
                      <a:endParaRPr lang="en-US" sz="95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2 yr</a:t>
                      </a:r>
                      <a:endParaRPr lang="en-US" sz="95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51.8</a:t>
                      </a:r>
                      <a:endParaRPr lang="en-US" sz="95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32.7</a:t>
                      </a:r>
                      <a:endParaRPr lang="en-US" sz="95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20.6</a:t>
                      </a:r>
                      <a:endParaRPr lang="en-US" sz="95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5 yr</a:t>
                      </a:r>
                      <a:endParaRPr lang="en-US" sz="95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105.8</a:t>
                      </a:r>
                      <a:endParaRPr lang="en-US" sz="95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66.7</a:t>
                      </a:r>
                      <a:endParaRPr lang="en-US" sz="95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42.0</a:t>
                      </a:r>
                      <a:endParaRPr lang="en-US" sz="95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10 yr</a:t>
                      </a:r>
                      <a:endParaRPr lang="en-US" sz="95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141.6</a:t>
                      </a:r>
                      <a:endParaRPr lang="en-US" sz="95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89.2</a:t>
                      </a:r>
                      <a:endParaRPr lang="en-US" sz="95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56.2</a:t>
                      </a:r>
                      <a:endParaRPr lang="en-US" sz="95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25 yr</a:t>
                      </a:r>
                      <a:endParaRPr lang="en-US" sz="95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186.7</a:t>
                      </a:r>
                      <a:endParaRPr lang="en-US" sz="95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117.6</a:t>
                      </a:r>
                      <a:endParaRPr lang="en-US" sz="95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74.1</a:t>
                      </a:r>
                      <a:endParaRPr lang="en-US" sz="95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50 yr</a:t>
                      </a:r>
                      <a:endParaRPr lang="en-US" sz="95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220.2</a:t>
                      </a:r>
                      <a:endParaRPr lang="en-US" sz="95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138.7</a:t>
                      </a:r>
                      <a:endParaRPr lang="en-US" sz="95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87.4</a:t>
                      </a:r>
                      <a:endParaRPr lang="en-US" sz="95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100 yr</a:t>
                      </a:r>
                      <a:endParaRPr lang="en-US" sz="95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253.5</a:t>
                      </a:r>
                      <a:endParaRPr lang="en-US" sz="95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159.7</a:t>
                      </a:r>
                      <a:endParaRPr lang="en-US" sz="95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100.6</a:t>
                      </a:r>
                      <a:endParaRPr lang="en-US" sz="95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 6"/>
          <p:cNvSpPr/>
          <p:nvPr/>
        </p:nvSpPr>
        <p:spPr>
          <a:xfrm>
            <a:off x="8641080" y="5532120"/>
            <a:ext cx="2788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4A5568"/>
                </a:solidFill>
              </a:rPr>
              <a:t>Units: mm/hr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1292840" y="64465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00A6B4"/>
                </a:solidFill>
              </a:rPr>
              <a:t>15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02920" y="438912"/>
            <a:ext cx="859536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B254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Storm Selection</a:t>
            </a:r>
            <a:endParaRPr lang="en-US" sz="3000" dirty="0"/>
          </a:p>
        </p:txBody>
      </p:sp>
      <p:sp>
        <p:nvSpPr>
          <p:cNvPr id="6" name="Shape 4"/>
          <p:cNvSpPr/>
          <p:nvPr/>
        </p:nvSpPr>
        <p:spPr>
          <a:xfrm>
            <a:off x="502920" y="960120"/>
            <a:ext cx="960120" cy="50292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02920" y="1078992"/>
            <a:ext cx="5852160" cy="3200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4A5568"/>
                </a:solidFill>
              </a:rPr>
              <a:t>For residential roof drainage, the 10-year 15-minute storm is selected as the sizing check.</a:t>
            </a:r>
            <a:endParaRPr lang="en-US" sz="1450" dirty="0"/>
          </a:p>
        </p:txBody>
      </p:sp>
      <p:sp>
        <p:nvSpPr>
          <p:cNvPr id="8" name="Shape 6"/>
          <p:cNvSpPr/>
          <p:nvPr/>
        </p:nvSpPr>
        <p:spPr>
          <a:xfrm>
            <a:off x="822960" y="1508760"/>
            <a:ext cx="2103120" cy="1005840"/>
          </a:xfrm>
          <a:prstGeom prst="roundRect">
            <a:avLst>
              <a:gd name="adj" fmla="val 5455"/>
            </a:avLst>
          </a:prstGeom>
          <a:solidFill>
            <a:srgbClr val="FFFFFF"/>
          </a:solidFill>
          <a:ln w="12700">
            <a:solidFill>
              <a:srgbClr val="DCEEEF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960120" y="1636776"/>
            <a:ext cx="18288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00A6B4"/>
                </a:solidFill>
              </a:rPr>
              <a:t>10-year</a:t>
            </a:r>
            <a:endParaRPr lang="en-US" sz="2300" dirty="0"/>
          </a:p>
        </p:txBody>
      </p:sp>
      <p:sp>
        <p:nvSpPr>
          <p:cNvPr id="10" name="Text 8"/>
          <p:cNvSpPr/>
          <p:nvPr/>
        </p:nvSpPr>
        <p:spPr>
          <a:xfrm>
            <a:off x="960120" y="2020824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4A5568"/>
                </a:solidFill>
              </a:rPr>
              <a:t>Selected storm</a:t>
            </a:r>
            <a:endParaRPr lang="en-US" sz="1050" dirty="0"/>
          </a:p>
        </p:txBody>
      </p:sp>
      <p:sp>
        <p:nvSpPr>
          <p:cNvPr id="11" name="Shape 9"/>
          <p:cNvSpPr/>
          <p:nvPr/>
        </p:nvSpPr>
        <p:spPr>
          <a:xfrm>
            <a:off x="3429000" y="1508760"/>
            <a:ext cx="2103120" cy="1005840"/>
          </a:xfrm>
          <a:prstGeom prst="roundRect">
            <a:avLst>
              <a:gd name="adj" fmla="val 5455"/>
            </a:avLst>
          </a:prstGeom>
          <a:solidFill>
            <a:srgbClr val="FFFFFF"/>
          </a:solidFill>
          <a:ln w="12700">
            <a:solidFill>
              <a:srgbClr val="DCEEEF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566160" y="1636776"/>
            <a:ext cx="18288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2F80ED"/>
                </a:solidFill>
              </a:rPr>
              <a:t>15 minutes</a:t>
            </a:r>
            <a:endParaRPr lang="en-US" sz="2300" dirty="0"/>
          </a:p>
        </p:txBody>
      </p:sp>
      <p:sp>
        <p:nvSpPr>
          <p:cNvPr id="13" name="Text 11"/>
          <p:cNvSpPr/>
          <p:nvPr/>
        </p:nvSpPr>
        <p:spPr>
          <a:xfrm>
            <a:off x="3566160" y="2020824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4A5568"/>
                </a:solidFill>
              </a:rPr>
              <a:t>Duration</a:t>
            </a:r>
            <a:endParaRPr lang="en-US" sz="1050" dirty="0"/>
          </a:p>
        </p:txBody>
      </p:sp>
      <p:sp>
        <p:nvSpPr>
          <p:cNvPr id="14" name="Shape 12"/>
          <p:cNvSpPr/>
          <p:nvPr/>
        </p:nvSpPr>
        <p:spPr>
          <a:xfrm>
            <a:off x="6035040" y="1508760"/>
            <a:ext cx="2286000" cy="1005840"/>
          </a:xfrm>
          <a:prstGeom prst="roundRect">
            <a:avLst>
              <a:gd name="adj" fmla="val 5455"/>
            </a:avLst>
          </a:prstGeom>
          <a:solidFill>
            <a:srgbClr val="FFFFFF"/>
          </a:solidFill>
          <a:ln w="12700">
            <a:solidFill>
              <a:srgbClr val="DCEEEF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6172200" y="1636776"/>
            <a:ext cx="20116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F2994A"/>
                </a:solidFill>
              </a:rPr>
              <a:t>141.6 mm/hr</a:t>
            </a:r>
            <a:endParaRPr lang="en-US" sz="2300" dirty="0"/>
          </a:p>
        </p:txBody>
      </p:sp>
      <p:sp>
        <p:nvSpPr>
          <p:cNvPr id="16" name="Text 14"/>
          <p:cNvSpPr/>
          <p:nvPr/>
        </p:nvSpPr>
        <p:spPr>
          <a:xfrm>
            <a:off x="6172200" y="2020824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4A5568"/>
                </a:solidFill>
              </a:rPr>
              <a:t>Intensity</a:t>
            </a:r>
            <a:endParaRPr lang="en-US" sz="1050" dirty="0"/>
          </a:p>
        </p:txBody>
      </p:sp>
      <p:sp>
        <p:nvSpPr>
          <p:cNvPr id="17" name="Shape 15"/>
          <p:cNvSpPr/>
          <p:nvPr/>
        </p:nvSpPr>
        <p:spPr>
          <a:xfrm>
            <a:off x="8823960" y="1508760"/>
            <a:ext cx="1828800" cy="1005840"/>
          </a:xfrm>
          <a:prstGeom prst="roundRect">
            <a:avLst>
              <a:gd name="adj" fmla="val 5455"/>
            </a:avLst>
          </a:prstGeom>
          <a:solidFill>
            <a:srgbClr val="FFFFFF"/>
          </a:solidFill>
          <a:ln w="12700">
            <a:solidFill>
              <a:srgbClr val="DCEEEF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8961120" y="1636776"/>
            <a:ext cx="15544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0B2545"/>
                </a:solidFill>
              </a:rPr>
              <a:t>0.85</a:t>
            </a:r>
            <a:endParaRPr lang="en-US" sz="2300" dirty="0"/>
          </a:p>
        </p:txBody>
      </p:sp>
      <p:sp>
        <p:nvSpPr>
          <p:cNvPr id="19" name="Text 17"/>
          <p:cNvSpPr/>
          <p:nvPr/>
        </p:nvSpPr>
        <p:spPr>
          <a:xfrm>
            <a:off x="8961120" y="2020824"/>
            <a:ext cx="1554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4A5568"/>
                </a:solidFill>
              </a:rPr>
              <a:t>Runoff coefficient</a:t>
            </a:r>
            <a:endParaRPr lang="en-US" sz="1050" dirty="0"/>
          </a:p>
        </p:txBody>
      </p:sp>
      <p:sp>
        <p:nvSpPr>
          <p:cNvPr id="20" name="Shape 18"/>
          <p:cNvSpPr/>
          <p:nvPr/>
        </p:nvSpPr>
        <p:spPr>
          <a:xfrm>
            <a:off x="960120" y="3291840"/>
            <a:ext cx="10058400" cy="1097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>
            <a:solidFill>
              <a:srgbClr val="D5EAF0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1188720" y="3566160"/>
            <a:ext cx="21945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B2545"/>
                </a:solidFill>
              </a:rPr>
              <a:t>Q = C × i × A</a:t>
            </a:r>
            <a:endParaRPr lang="en-US" sz="2400" dirty="0"/>
          </a:p>
        </p:txBody>
      </p:sp>
      <p:sp>
        <p:nvSpPr>
          <p:cNvPr id="22" name="Text 20"/>
          <p:cNvSpPr/>
          <p:nvPr/>
        </p:nvSpPr>
        <p:spPr>
          <a:xfrm>
            <a:off x="3749040" y="3566160"/>
            <a:ext cx="65836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4A5568"/>
                </a:solidFill>
              </a:rPr>
              <a:t>Q = peak roof runoff, C = runoff coefficient, i = rainfall intensity, A = rooftop area</a:t>
            </a:r>
            <a:endParaRPr lang="en-US" sz="1800" dirty="0"/>
          </a:p>
        </p:txBody>
      </p:sp>
      <p:sp>
        <p:nvSpPr>
          <p:cNvPr id="23" name="Text 21"/>
          <p:cNvSpPr/>
          <p:nvPr/>
        </p:nvSpPr>
        <p:spPr>
          <a:xfrm>
            <a:off x="1143000" y="4937760"/>
            <a:ext cx="8961120" cy="82296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r>
              <a:rPr lang="en-US" sz="1700" dirty="0">
                <a:solidFill>
                  <a:srgbClr val="1F2937"/>
                </a:solidFill>
              </a:rPr>
              <a:t>• Pipe design is based on peak flow, not annual rainfall volume</a:t>
            </a:r>
            <a:endParaRPr lang="en-US" sz="1700" dirty="0"/>
          </a:p>
          <a:p>
            <a:r>
              <a:rPr lang="en-US" sz="1700" dirty="0">
                <a:solidFill>
                  <a:srgbClr val="1F2937"/>
                </a:solidFill>
              </a:rPr>
              <a:t>• Storage sizing is based on monthly/seasonal water balance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83096"/>
            <a:ext cx="4389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4A55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Catchment sizing</a:t>
            </a:r>
            <a:endParaRPr lang="en-US" sz="750" dirty="0"/>
          </a:p>
        </p:txBody>
      </p:sp>
      <p:sp>
        <p:nvSpPr>
          <p:cNvPr id="4" name="Text 2"/>
          <p:cNvSpPr/>
          <p:nvPr/>
        </p:nvSpPr>
        <p:spPr>
          <a:xfrm>
            <a:off x="11292840" y="64465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00A6B4"/>
                </a:solidFill>
              </a:rPr>
              <a:t>16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02920" y="438912"/>
            <a:ext cx="859536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B254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Rooftop Catchment From Regi By-laws</a:t>
            </a:r>
            <a:endParaRPr lang="en-US" sz="3000" dirty="0"/>
          </a:p>
        </p:txBody>
      </p:sp>
      <p:sp>
        <p:nvSpPr>
          <p:cNvPr id="6" name="Shape 4"/>
          <p:cNvSpPr/>
          <p:nvPr/>
        </p:nvSpPr>
        <p:spPr>
          <a:xfrm>
            <a:off x="502920" y="960120"/>
            <a:ext cx="960120" cy="50292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02920" y="1078992"/>
            <a:ext cx="5852160" cy="3200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4A5568"/>
                </a:solidFill>
              </a:rPr>
              <a:t>Rooftop area is converted from square feet to square meters for hydrologic calculations.</a:t>
            </a:r>
            <a:endParaRPr lang="en-US" sz="1450" dirty="0"/>
          </a:p>
        </p:txBody>
      </p:sp>
      <p:graphicFrame>
        <p:nvGraphicFramePr>
          <p:cNvPr id="17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31520" y="1508760"/>
          <a:ext cx="5715000" cy="2697480"/>
        </p:xfrm>
        <a:graphic>
          <a:graphicData uri="http://schemas.openxmlformats.org/drawingml/2006/table">
            <a:tbl>
              <a:tblPr/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437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Plot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Roof area (ft²)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Roof area (m²)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Free space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5 Marla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1,020.94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94.85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340.31 ft²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10 Marla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1,769.63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164.40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952.87 ft²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 Kanal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3,375.90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313.63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2,069.10 ft²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Image 0" descr="/mnt/data/wide_infographic_illustration_of_a_rooftop_rainwat_batch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280" y="2181038"/>
            <a:ext cx="4434840" cy="2495924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68680" y="4800600"/>
            <a:ext cx="5257800" cy="73152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0B2545"/>
                </a:solidFill>
              </a:rPr>
              <a:t>Larger roofs generate higher annual yields and higher peak runoff; therefore they need larger tanks and stronger overflow control.</a:t>
            </a:r>
            <a:endParaRPr lang="en-US" sz="16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1292840" y="64465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00A6B4"/>
                </a:solidFill>
              </a:rPr>
              <a:t>17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02920" y="438912"/>
            <a:ext cx="859536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B254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Estimated Annual Harvestable Rainwater</a:t>
            </a:r>
            <a:endParaRPr lang="en-US" sz="3000" dirty="0"/>
          </a:p>
        </p:txBody>
      </p:sp>
      <p:sp>
        <p:nvSpPr>
          <p:cNvPr id="6" name="Shape 4"/>
          <p:cNvSpPr/>
          <p:nvPr/>
        </p:nvSpPr>
        <p:spPr>
          <a:xfrm>
            <a:off x="502920" y="960120"/>
            <a:ext cx="960120" cy="50292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02920" y="1078992"/>
            <a:ext cx="5852160" cy="3200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4A5568"/>
                </a:solidFill>
              </a:rPr>
              <a:t>Harvest volume is calculated using mean annual rainfall, roof area and roof runoff coefficient.</a:t>
            </a:r>
            <a:endParaRPr lang="en-US" sz="1450" dirty="0"/>
          </a:p>
        </p:txBody>
      </p:sp>
      <p:pic>
        <p:nvPicPr>
          <p:cNvPr id="8" name="Image 0" descr="/mnt/data/rwh_assets/annual_harvest_yiel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" y="1657616"/>
            <a:ext cx="6720840" cy="3634208"/>
          </a:xfrm>
          <a:prstGeom prst="rect">
            <a:avLst/>
          </a:prstGeom>
        </p:spPr>
      </p:pic>
      <p:graphicFrame>
        <p:nvGraphicFramePr>
          <p:cNvPr id="18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909560" y="1600200"/>
          <a:ext cx="3337560" cy="2514600"/>
        </p:xfrm>
        <a:graphic>
          <a:graphicData uri="http://schemas.openxmlformats.org/drawingml/2006/table">
            <a:tbl>
              <a:tblPr/>
              <a:tblGrid>
                <a:gridCol w="1005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Plot</a:t>
                      </a:r>
                      <a:endParaRPr lang="en-US" sz="12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Annual yield</a:t>
                      </a:r>
                      <a:endParaRPr lang="en-US" sz="12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Approx. liters/year</a:t>
                      </a:r>
                      <a:endParaRPr lang="en-US" sz="12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5 Marla</a:t>
                      </a:r>
                      <a:endParaRPr lang="en-US" sz="12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38.0 m³</a:t>
                      </a:r>
                      <a:endParaRPr lang="en-US" sz="12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38,000 L</a:t>
                      </a:r>
                      <a:endParaRPr lang="en-US" sz="12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10 Marla</a:t>
                      </a:r>
                      <a:endParaRPr lang="en-US" sz="12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65.9 m³</a:t>
                      </a:r>
                      <a:endParaRPr lang="en-US" sz="12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65,900 L</a:t>
                      </a:r>
                      <a:endParaRPr lang="en-US" sz="12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 Kanal</a:t>
                      </a:r>
                      <a:endParaRPr lang="en-US" sz="12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125.7 m³</a:t>
                      </a:r>
                      <a:endParaRPr lang="en-US" sz="12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125,700 L</a:t>
                      </a:r>
                      <a:endParaRPr lang="en-US" sz="12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 6"/>
          <p:cNvSpPr/>
          <p:nvPr/>
        </p:nvSpPr>
        <p:spPr>
          <a:xfrm>
            <a:off x="7909560" y="4572000"/>
            <a:ext cx="3291840" cy="73152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0B2545"/>
                </a:solidFill>
              </a:rPr>
              <a:t>These volumes are suitable for gardening, floor washing, car washing and toilet flushing after filtration.</a:t>
            </a:r>
            <a:endParaRPr lang="en-US" sz="15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1292840" y="64465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00A6B4"/>
                </a:solidFill>
              </a:rPr>
              <a:t>18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02920" y="438912"/>
            <a:ext cx="859536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B254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Monthly Harvest Potential</a:t>
            </a:r>
            <a:endParaRPr lang="en-US" sz="3000" dirty="0"/>
          </a:p>
        </p:txBody>
      </p:sp>
      <p:sp>
        <p:nvSpPr>
          <p:cNvPr id="6" name="Shape 4"/>
          <p:cNvSpPr/>
          <p:nvPr/>
        </p:nvSpPr>
        <p:spPr>
          <a:xfrm>
            <a:off x="502920" y="960120"/>
            <a:ext cx="960120" cy="50292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02920" y="1078992"/>
            <a:ext cx="5852160" cy="3200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4A5568"/>
                </a:solidFill>
              </a:rPr>
              <a:t>Monthly water availability follows rainfall seasonality; tanks should capture spring/monsoon surplus.</a:t>
            </a:r>
            <a:endParaRPr lang="en-US" sz="1450" dirty="0"/>
          </a:p>
        </p:txBody>
      </p:sp>
      <p:pic>
        <p:nvPicPr>
          <p:cNvPr id="8" name="Image 0" descr="/mnt/data/rwh_assets/monthly_harves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68" y="1469639"/>
            <a:ext cx="7818120" cy="4330202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8778240" y="1828800"/>
            <a:ext cx="2560320" cy="210312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r>
              <a:rPr lang="en-US" sz="1600" dirty="0">
                <a:solidFill>
                  <a:srgbClr val="1F2937"/>
                </a:solidFill>
              </a:rPr>
              <a:t>• Highest supply months: February–April and July–August</a:t>
            </a:r>
            <a:endParaRPr lang="en-US" sz="1600" dirty="0"/>
          </a:p>
          <a:p>
            <a:r>
              <a:rPr lang="en-US" sz="1600" dirty="0">
                <a:solidFill>
                  <a:srgbClr val="1F2937"/>
                </a:solidFill>
              </a:rPr>
              <a:t>• Low supply months: October–December and May–June</a:t>
            </a:r>
            <a:endParaRPr lang="en-US" sz="1600" dirty="0"/>
          </a:p>
          <a:p>
            <a:r>
              <a:rPr lang="en-US" sz="1600" dirty="0">
                <a:solidFill>
                  <a:srgbClr val="1F2937"/>
                </a:solidFill>
              </a:rPr>
              <a:t>• Larger plots show more reliable non-potable supply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wide_realistic_high_detail_daytime_composite_s_batch_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2000920"/>
            <a:ext cx="5074920" cy="285616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7040880" cy="6858000"/>
          </a:xfrm>
          <a:prstGeom prst="rect">
            <a:avLst/>
          </a:prstGeom>
          <a:solidFill>
            <a:srgbClr val="F7FCFD"/>
          </a:solidFill>
          <a:ln w="12700">
            <a:solidFill>
              <a:srgbClr val="F7FCFD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594360" y="1078992"/>
            <a:ext cx="585216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300" b="1" dirty="0">
                <a:solidFill>
                  <a:srgbClr val="0B2545"/>
                </a:solidFill>
              </a:rPr>
              <a:t>Study of Water Scarcity Due to Climate Change</a:t>
            </a:r>
            <a:endParaRPr lang="en-US" sz="3300" dirty="0"/>
          </a:p>
        </p:txBody>
      </p:sp>
      <p:sp>
        <p:nvSpPr>
          <p:cNvPr id="7" name="Text 4"/>
          <p:cNvSpPr/>
          <p:nvPr/>
        </p:nvSpPr>
        <p:spPr>
          <a:xfrm>
            <a:off x="594360" y="2423160"/>
            <a:ext cx="53035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rgbClr val="1F2937"/>
                </a:solidFill>
              </a:rPr>
              <a:t>Rainwater Harvesting as a Solution for Regi Model Town Zones 3 &amp; 4</a:t>
            </a:r>
            <a:endParaRPr lang="en-US" sz="2100" dirty="0"/>
          </a:p>
        </p:txBody>
      </p:sp>
      <p:sp>
        <p:nvSpPr>
          <p:cNvPr id="8" name="Shape 5"/>
          <p:cNvSpPr/>
          <p:nvPr/>
        </p:nvSpPr>
        <p:spPr>
          <a:xfrm>
            <a:off x="594360" y="3310128"/>
            <a:ext cx="1143000" cy="64008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94360" y="3657600"/>
            <a:ext cx="53035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594360" y="5925312"/>
            <a:ext cx="3840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350" dirty="0"/>
          </a:p>
        </p:txBody>
      </p:sp>
      <p:sp>
        <p:nvSpPr>
          <p:cNvPr id="11" name="Text 8"/>
          <p:cNvSpPr/>
          <p:nvPr/>
        </p:nvSpPr>
        <p:spPr>
          <a:xfrm>
            <a:off x="594360" y="6263640"/>
            <a:ext cx="4937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4A5568"/>
                </a:solidFill>
              </a:rPr>
              <a:t>Prepared from the provided data and sample presentation</a:t>
            </a:r>
            <a:endParaRPr lang="en-US" sz="9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1292840" y="64465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00A6B4"/>
                </a:solidFill>
              </a:rPr>
              <a:t>19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02920" y="438912"/>
            <a:ext cx="859536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B254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Demand–Use Match</a:t>
            </a:r>
            <a:endParaRPr lang="en-US" sz="3000" dirty="0"/>
          </a:p>
        </p:txBody>
      </p:sp>
      <p:sp>
        <p:nvSpPr>
          <p:cNvPr id="6" name="Shape 4"/>
          <p:cNvSpPr/>
          <p:nvPr/>
        </p:nvSpPr>
        <p:spPr>
          <a:xfrm>
            <a:off x="502920" y="960120"/>
            <a:ext cx="960120" cy="50292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02920" y="1078992"/>
            <a:ext cx="5852160" cy="3200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4A5568"/>
                </a:solidFill>
              </a:rPr>
              <a:t>Harvested rainwater should first serve demands that do not require potable quality.</a:t>
            </a:r>
            <a:endParaRPr lang="en-US" sz="1450" dirty="0"/>
          </a:p>
        </p:txBody>
      </p:sp>
      <p:graphicFrame>
        <p:nvGraphicFramePr>
          <p:cNvPr id="20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31520" y="1508760"/>
          <a:ext cx="5577840" cy="3246120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922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Use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Priority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Treatment need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22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Garden watering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High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Screen + storage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22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Car/floor washing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High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Filter + first flush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22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Toilet flushing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Medium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Filter + disinfection optional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22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Recharge well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Overflow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Silt removal required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Image 0" descr="/mnt/data/wide_infographic_illustration_of_a_rooftop_rainwat_batch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840" y="1982421"/>
            <a:ext cx="4572000" cy="2573117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22960" y="5166360"/>
            <a:ext cx="5486400" cy="59436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2545"/>
                </a:solidFill>
              </a:rPr>
              <a:t>Recommended operation: use the tank for routine non-potable demand and route excess stormwater to recharge after filtration.</a:t>
            </a:r>
            <a:endParaRPr lang="en-US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7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1292840" y="64465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00A6B4"/>
                </a:solidFill>
              </a:rPr>
              <a:t>20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02920" y="438912"/>
            <a:ext cx="859536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B254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GCM Calculation Framework</a:t>
            </a:r>
            <a:endParaRPr lang="en-US" sz="3000" dirty="0"/>
          </a:p>
        </p:txBody>
      </p:sp>
      <p:sp>
        <p:nvSpPr>
          <p:cNvPr id="6" name="Shape 4"/>
          <p:cNvSpPr/>
          <p:nvPr/>
        </p:nvSpPr>
        <p:spPr>
          <a:xfrm>
            <a:off x="502920" y="960120"/>
            <a:ext cx="960120" cy="50292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02920" y="1078992"/>
            <a:ext cx="5852160" cy="3200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4A5568"/>
                </a:solidFill>
              </a:rPr>
              <a:t>The GCM converts rainfall inputs into design outputs through four calculation blocks.</a:t>
            </a:r>
            <a:endParaRPr lang="en-US" sz="1450" dirty="0"/>
          </a:p>
        </p:txBody>
      </p:sp>
      <p:sp>
        <p:nvSpPr>
          <p:cNvPr id="8" name="Shape 6"/>
          <p:cNvSpPr/>
          <p:nvPr/>
        </p:nvSpPr>
        <p:spPr>
          <a:xfrm>
            <a:off x="2770632" y="2715768"/>
            <a:ext cx="502920" cy="0"/>
          </a:xfrm>
          <a:prstGeom prst="line">
            <a:avLst/>
          </a:prstGeom>
          <a:noFill/>
          <a:ln w="12700">
            <a:solidFill>
              <a:srgbClr val="00A6B4"/>
            </a:solidFill>
            <a:prstDash val="solid"/>
            <a:tailEnd type="triangle"/>
          </a:ln>
        </p:spPr>
      </p:sp>
      <p:sp>
        <p:nvSpPr>
          <p:cNvPr id="9" name="Shape 7"/>
          <p:cNvSpPr/>
          <p:nvPr/>
        </p:nvSpPr>
        <p:spPr>
          <a:xfrm>
            <a:off x="5559552" y="2715768"/>
            <a:ext cx="502920" cy="0"/>
          </a:xfrm>
          <a:prstGeom prst="line">
            <a:avLst/>
          </a:prstGeom>
          <a:noFill/>
          <a:ln w="12700">
            <a:solidFill>
              <a:srgbClr val="00A6B4"/>
            </a:solidFill>
            <a:prstDash val="solid"/>
            <a:tailEnd type="triangle"/>
          </a:ln>
        </p:spPr>
      </p:sp>
      <p:sp>
        <p:nvSpPr>
          <p:cNvPr id="10" name="Shape 8"/>
          <p:cNvSpPr/>
          <p:nvPr/>
        </p:nvSpPr>
        <p:spPr>
          <a:xfrm>
            <a:off x="8348472" y="2715768"/>
            <a:ext cx="502920" cy="0"/>
          </a:xfrm>
          <a:prstGeom prst="line">
            <a:avLst/>
          </a:prstGeom>
          <a:noFill/>
          <a:ln w="12700">
            <a:solidFill>
              <a:srgbClr val="00A6B4"/>
            </a:solidFill>
            <a:prstDash val="solid"/>
            <a:tailEnd type="triangle"/>
          </a:ln>
        </p:spPr>
      </p:sp>
      <p:sp>
        <p:nvSpPr>
          <p:cNvPr id="11" name="Shape 9"/>
          <p:cNvSpPr/>
          <p:nvPr/>
        </p:nvSpPr>
        <p:spPr>
          <a:xfrm>
            <a:off x="777240" y="2057400"/>
            <a:ext cx="2011680" cy="1325880"/>
          </a:xfrm>
          <a:prstGeom prst="roundRect">
            <a:avLst>
              <a:gd name="adj" fmla="val 5517"/>
            </a:avLst>
          </a:prstGeom>
          <a:solidFill>
            <a:srgbClr val="FFFFFF"/>
          </a:solidFill>
          <a:ln w="12700">
            <a:solidFill>
              <a:srgbClr val="00A6B4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14400" y="2221992"/>
            <a:ext cx="1737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0B2545"/>
                </a:solidFill>
              </a:rPr>
              <a:t>Rainfall</a:t>
            </a:r>
            <a:endParaRPr lang="en-US" sz="1700" dirty="0"/>
          </a:p>
          <a:p>
            <a:pPr marL="0" indent="0" algn="ctr">
              <a:buNone/>
            </a:pPr>
            <a:r>
              <a:rPr lang="en-US" sz="1700" b="1" dirty="0">
                <a:solidFill>
                  <a:srgbClr val="0B2545"/>
                </a:solidFill>
              </a:rPr>
              <a:t>Intensity</a:t>
            </a:r>
            <a:endParaRPr lang="en-US" sz="1700" dirty="0"/>
          </a:p>
        </p:txBody>
      </p:sp>
      <p:sp>
        <p:nvSpPr>
          <p:cNvPr id="13" name="Text 11"/>
          <p:cNvSpPr/>
          <p:nvPr/>
        </p:nvSpPr>
        <p:spPr>
          <a:xfrm>
            <a:off x="941832" y="2816352"/>
            <a:ext cx="166420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4A5568"/>
                </a:solidFill>
              </a:rPr>
              <a:t>IDF return period + duration</a:t>
            </a:r>
            <a:endParaRPr lang="en-US" sz="1050" dirty="0"/>
          </a:p>
        </p:txBody>
      </p:sp>
      <p:sp>
        <p:nvSpPr>
          <p:cNvPr id="14" name="Shape 12"/>
          <p:cNvSpPr/>
          <p:nvPr/>
        </p:nvSpPr>
        <p:spPr>
          <a:xfrm>
            <a:off x="3566160" y="2057400"/>
            <a:ext cx="2011680" cy="1325880"/>
          </a:xfrm>
          <a:prstGeom prst="roundRect">
            <a:avLst>
              <a:gd name="adj" fmla="val 5517"/>
            </a:avLst>
          </a:prstGeom>
          <a:solidFill>
            <a:srgbClr val="EAF9FB"/>
          </a:solidFill>
          <a:ln w="12700">
            <a:solidFill>
              <a:srgbClr val="00A6B4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3703320" y="2221992"/>
            <a:ext cx="1737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0B2545"/>
                </a:solidFill>
              </a:rPr>
              <a:t>Calculation</a:t>
            </a:r>
            <a:endParaRPr lang="en-US" sz="1700" dirty="0"/>
          </a:p>
          <a:p>
            <a:pPr marL="0" indent="0" algn="ctr">
              <a:buNone/>
            </a:pPr>
            <a:r>
              <a:rPr lang="en-US" sz="1700" b="1" dirty="0">
                <a:solidFill>
                  <a:srgbClr val="0B2545"/>
                </a:solidFill>
              </a:rPr>
              <a:t>Analysis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3730752" y="2816352"/>
            <a:ext cx="166420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4A5568"/>
                </a:solidFill>
              </a:rPr>
              <a:t>Yield, peak flow, water balance</a:t>
            </a:r>
            <a:endParaRPr lang="en-US" sz="1050" dirty="0"/>
          </a:p>
        </p:txBody>
      </p:sp>
      <p:sp>
        <p:nvSpPr>
          <p:cNvPr id="17" name="Shape 15"/>
          <p:cNvSpPr/>
          <p:nvPr/>
        </p:nvSpPr>
        <p:spPr>
          <a:xfrm>
            <a:off x="6355080" y="2057400"/>
            <a:ext cx="2011680" cy="1325880"/>
          </a:xfrm>
          <a:prstGeom prst="roundRect">
            <a:avLst>
              <a:gd name="adj" fmla="val 5517"/>
            </a:avLst>
          </a:prstGeom>
          <a:solidFill>
            <a:srgbClr val="FFFFFF"/>
          </a:solidFill>
          <a:ln w="12700">
            <a:solidFill>
              <a:srgbClr val="00A6B4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6492240" y="2221992"/>
            <a:ext cx="1737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0B2545"/>
                </a:solidFill>
              </a:rPr>
              <a:t>Pipe</a:t>
            </a:r>
            <a:endParaRPr lang="en-US" sz="1700" dirty="0"/>
          </a:p>
          <a:p>
            <a:pPr marL="0" indent="0" algn="ctr">
              <a:buNone/>
            </a:pPr>
            <a:r>
              <a:rPr lang="en-US" sz="1700" b="1" dirty="0">
                <a:solidFill>
                  <a:srgbClr val="0B2545"/>
                </a:solidFill>
              </a:rPr>
              <a:t>System</a:t>
            </a:r>
            <a:endParaRPr lang="en-US" sz="1700" dirty="0"/>
          </a:p>
        </p:txBody>
      </p:sp>
      <p:sp>
        <p:nvSpPr>
          <p:cNvPr id="19" name="Text 17"/>
          <p:cNvSpPr/>
          <p:nvPr/>
        </p:nvSpPr>
        <p:spPr>
          <a:xfrm>
            <a:off x="6519672" y="2816352"/>
            <a:ext cx="166420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4A5568"/>
                </a:solidFill>
              </a:rPr>
              <a:t>Gutters, downpipes, collectors</a:t>
            </a:r>
            <a:endParaRPr lang="en-US" sz="1050" dirty="0"/>
          </a:p>
        </p:txBody>
      </p:sp>
      <p:sp>
        <p:nvSpPr>
          <p:cNvPr id="20" name="Shape 18"/>
          <p:cNvSpPr/>
          <p:nvPr/>
        </p:nvSpPr>
        <p:spPr>
          <a:xfrm>
            <a:off x="9144000" y="2057400"/>
            <a:ext cx="2011680" cy="1325880"/>
          </a:xfrm>
          <a:prstGeom prst="roundRect">
            <a:avLst>
              <a:gd name="adj" fmla="val 5517"/>
            </a:avLst>
          </a:prstGeom>
          <a:solidFill>
            <a:srgbClr val="EAF9FB"/>
          </a:solidFill>
          <a:ln w="12700">
            <a:solidFill>
              <a:srgbClr val="00A6B4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9281160" y="2221992"/>
            <a:ext cx="1737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0B2545"/>
                </a:solidFill>
              </a:rPr>
              <a:t>Tank</a:t>
            </a:r>
            <a:endParaRPr lang="en-US" sz="1700" dirty="0"/>
          </a:p>
          <a:p>
            <a:pPr marL="0" indent="0" algn="ctr">
              <a:buNone/>
            </a:pPr>
            <a:r>
              <a:rPr lang="en-US" sz="1700" b="1" dirty="0">
                <a:solidFill>
                  <a:srgbClr val="0B2545"/>
                </a:solidFill>
              </a:rPr>
              <a:t>Design</a:t>
            </a:r>
            <a:endParaRPr lang="en-US" sz="1700" dirty="0"/>
          </a:p>
        </p:txBody>
      </p:sp>
      <p:sp>
        <p:nvSpPr>
          <p:cNvPr id="22" name="Text 20"/>
          <p:cNvSpPr/>
          <p:nvPr/>
        </p:nvSpPr>
        <p:spPr>
          <a:xfrm>
            <a:off x="9308592" y="2816352"/>
            <a:ext cx="166420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4A5568"/>
                </a:solidFill>
              </a:rPr>
              <a:t>First flush, filter, storage, overflow</a:t>
            </a:r>
            <a:endParaRPr lang="en-US" sz="1050" dirty="0"/>
          </a:p>
        </p:txBody>
      </p:sp>
      <p:sp>
        <p:nvSpPr>
          <p:cNvPr id="23" name="Text 21"/>
          <p:cNvSpPr/>
          <p:nvPr/>
        </p:nvSpPr>
        <p:spPr>
          <a:xfrm>
            <a:off x="868680" y="425196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0A6B4"/>
                </a:solidFill>
              </a:rPr>
              <a:t>Core formulas</a:t>
            </a:r>
            <a:endParaRPr lang="en-US" sz="1800" dirty="0"/>
          </a:p>
        </p:txBody>
      </p:sp>
      <p:sp>
        <p:nvSpPr>
          <p:cNvPr id="24" name="Text 22"/>
          <p:cNvSpPr/>
          <p:nvPr/>
        </p:nvSpPr>
        <p:spPr>
          <a:xfrm>
            <a:off x="868680" y="4617720"/>
            <a:ext cx="8686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rgbClr val="0B2545"/>
                </a:solidFill>
              </a:rPr>
              <a:t>V = P × A × C       Q = C × i × A       Vff = 1 mm × A</a:t>
            </a:r>
            <a:endParaRPr lang="en-US" sz="2300" dirty="0"/>
          </a:p>
        </p:txBody>
      </p:sp>
      <p:sp>
        <p:nvSpPr>
          <p:cNvPr id="25" name="Text 23"/>
          <p:cNvSpPr/>
          <p:nvPr/>
        </p:nvSpPr>
        <p:spPr>
          <a:xfrm>
            <a:off x="868680" y="5257800"/>
            <a:ext cx="89611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4A5568"/>
                </a:solidFill>
              </a:rPr>
              <a:t>V = volume, P = rainfall depth, A = roof area, C = runoff coefficient, i = intensity, Vff = first-flush volume</a:t>
            </a:r>
            <a:endParaRPr lang="en-US" sz="135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7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1292840" y="64465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00A6B4"/>
                </a:solidFill>
              </a:rPr>
              <a:t>21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02920" y="438912"/>
            <a:ext cx="859536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B254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Pipe System Design Basis</a:t>
            </a:r>
            <a:endParaRPr lang="en-US" sz="3000" dirty="0"/>
          </a:p>
        </p:txBody>
      </p:sp>
      <p:sp>
        <p:nvSpPr>
          <p:cNvPr id="6" name="Shape 4"/>
          <p:cNvSpPr/>
          <p:nvPr/>
        </p:nvSpPr>
        <p:spPr>
          <a:xfrm>
            <a:off x="502920" y="960120"/>
            <a:ext cx="960120" cy="50292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02920" y="1078992"/>
            <a:ext cx="5852160" cy="3200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4A5568"/>
                </a:solidFill>
              </a:rPr>
              <a:t>Pipe capacity is checked against peak roof runoff during a short-duration design storm.</a:t>
            </a:r>
            <a:endParaRPr lang="en-US" sz="1450" dirty="0"/>
          </a:p>
        </p:txBody>
      </p:sp>
      <p:pic>
        <p:nvPicPr>
          <p:cNvPr id="8" name="Image 0" descr="/mnt/data/wide_highly_detailed_technical_illustration_diagr_batch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68" y="2026542"/>
            <a:ext cx="5715000" cy="3216397"/>
          </a:xfrm>
          <a:prstGeom prst="rect">
            <a:avLst/>
          </a:prstGeom>
        </p:spPr>
      </p:pic>
      <p:graphicFrame>
        <p:nvGraphicFramePr>
          <p:cNvPr id="22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6812280" y="1463040"/>
          <a:ext cx="4206240" cy="384048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8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Design parameter</a:t>
                      </a:r>
                      <a:endParaRPr lang="en-US" sz="12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Value</a:t>
                      </a:r>
                      <a:endParaRPr lang="en-US" sz="12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Return period</a:t>
                      </a:r>
                      <a:endParaRPr lang="en-US" sz="12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10 years</a:t>
                      </a:r>
                      <a:endParaRPr lang="en-US" sz="12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Storm duration</a:t>
                      </a:r>
                      <a:endParaRPr lang="en-US" sz="12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15 minutes</a:t>
                      </a:r>
                      <a:endParaRPr lang="en-US" sz="12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Rainfall intensity</a:t>
                      </a:r>
                      <a:endParaRPr lang="en-US" sz="12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141.6 mm/hr</a:t>
                      </a:r>
                      <a:endParaRPr lang="en-US" sz="12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Roof coefficient</a:t>
                      </a:r>
                      <a:endParaRPr lang="en-US" sz="12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0.85</a:t>
                      </a:r>
                      <a:endParaRPr lang="en-US" sz="12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Pipe material</a:t>
                      </a:r>
                      <a:endParaRPr lang="en-US" sz="12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uPVC / HDPE</a:t>
                      </a:r>
                      <a:endParaRPr lang="en-US" sz="12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Minimum slope</a:t>
                      </a:r>
                      <a:endParaRPr lang="en-US" sz="12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1:200 to 1:300</a:t>
                      </a:r>
                      <a:endParaRPr lang="en-US" sz="12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7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1292840" y="64465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00A6B4"/>
                </a:solidFill>
              </a:rPr>
              <a:t>22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02920" y="438912"/>
            <a:ext cx="859536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B254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Peak Flow &amp; Pipe Sizing</a:t>
            </a:r>
            <a:endParaRPr lang="en-US" sz="3000" dirty="0"/>
          </a:p>
        </p:txBody>
      </p:sp>
      <p:sp>
        <p:nvSpPr>
          <p:cNvPr id="6" name="Shape 4"/>
          <p:cNvSpPr/>
          <p:nvPr/>
        </p:nvSpPr>
        <p:spPr>
          <a:xfrm>
            <a:off x="502920" y="960120"/>
            <a:ext cx="960120" cy="50292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02920" y="1078992"/>
            <a:ext cx="5852160" cy="3200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4A5568"/>
                </a:solidFill>
              </a:rPr>
              <a:t>Peak flow increases with rooftop area; pipe layout should split flow across multiple downpipes.</a:t>
            </a:r>
            <a:endParaRPr lang="en-US" sz="1450" dirty="0"/>
          </a:p>
        </p:txBody>
      </p:sp>
      <p:pic>
        <p:nvPicPr>
          <p:cNvPr id="8" name="Image 0" descr="/mnt/data/rwh_assets/peak_runof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564314"/>
            <a:ext cx="6812280" cy="3683653"/>
          </a:xfrm>
          <a:prstGeom prst="rect">
            <a:avLst/>
          </a:prstGeom>
        </p:spPr>
      </p:pic>
      <p:graphicFrame>
        <p:nvGraphicFramePr>
          <p:cNvPr id="23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909560" y="1554480"/>
          <a:ext cx="3337560" cy="251460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5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Plot</a:t>
                      </a:r>
                      <a:endParaRPr lang="en-US" sz="115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5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Q10 peak</a:t>
                      </a:r>
                      <a:endParaRPr lang="en-US" sz="115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5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Suggested main collector</a:t>
                      </a:r>
                      <a:endParaRPr lang="en-US" sz="115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5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5 Marla</a:t>
                      </a:r>
                      <a:endParaRPr lang="en-US" sz="115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5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3.17 L/s</a:t>
                      </a:r>
                      <a:endParaRPr lang="en-US" sz="115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5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110 mm</a:t>
                      </a:r>
                      <a:endParaRPr lang="en-US" sz="115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5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10 Marla</a:t>
                      </a:r>
                      <a:endParaRPr lang="en-US" sz="115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5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5.49 L/s</a:t>
                      </a:r>
                      <a:endParaRPr lang="en-US" sz="115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5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160 mm</a:t>
                      </a:r>
                      <a:endParaRPr lang="en-US" sz="115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5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 Kanal</a:t>
                      </a:r>
                      <a:endParaRPr lang="en-US" sz="115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5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10.48 L/s</a:t>
                      </a:r>
                      <a:endParaRPr lang="en-US" sz="115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5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200 mm or 2×160 mm</a:t>
                      </a:r>
                      <a:endParaRPr lang="en-US" sz="115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 6"/>
          <p:cNvSpPr/>
          <p:nvPr/>
        </p:nvSpPr>
        <p:spPr>
          <a:xfrm>
            <a:off x="7909560" y="4572000"/>
            <a:ext cx="3291840" cy="68580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0B2545"/>
                </a:solidFill>
              </a:rPr>
              <a:t>Use at least two downpipes per roof face where practical; add clean-outs at bends and before the filter chamber.</a:t>
            </a:r>
            <a:endParaRPr lang="en-US" sz="155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7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1292840" y="64465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00A6B4"/>
                </a:solidFill>
              </a:rPr>
              <a:t>23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02920" y="438912"/>
            <a:ext cx="859536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B254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Recommended Pipe Layout</a:t>
            </a:r>
            <a:endParaRPr lang="en-US" sz="3000" dirty="0"/>
          </a:p>
        </p:txBody>
      </p:sp>
      <p:sp>
        <p:nvSpPr>
          <p:cNvPr id="6" name="Shape 4"/>
          <p:cNvSpPr/>
          <p:nvPr/>
        </p:nvSpPr>
        <p:spPr>
          <a:xfrm>
            <a:off x="502920" y="960120"/>
            <a:ext cx="960120" cy="50292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02920" y="1078992"/>
            <a:ext cx="5852160" cy="3200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4A5568"/>
                </a:solidFill>
              </a:rPr>
              <a:t>The layout separates roof capture, first-flush diversion, filtration and tank inflow.</a:t>
            </a:r>
            <a:endParaRPr lang="en-US" sz="1450" dirty="0"/>
          </a:p>
        </p:txBody>
      </p:sp>
      <p:pic>
        <p:nvPicPr>
          <p:cNvPr id="8" name="Image 0" descr="/mnt/data/wide_highly_detailed_technical_illustration_diagr_batch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1774972"/>
            <a:ext cx="6446520" cy="3628095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7452360" y="1554480"/>
            <a:ext cx="3840480" cy="28346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r>
              <a:rPr lang="en-US" sz="1700" dirty="0">
                <a:solidFill>
                  <a:srgbClr val="1F2937"/>
                </a:solidFill>
              </a:rPr>
              <a:t>• Gutters sized with freeboard and leaf guards</a:t>
            </a:r>
            <a:endParaRPr lang="en-US" sz="1700" dirty="0"/>
          </a:p>
          <a:p>
            <a:r>
              <a:rPr lang="en-US" sz="1700" dirty="0">
                <a:solidFill>
                  <a:srgbClr val="1F2937"/>
                </a:solidFill>
              </a:rPr>
              <a:t>• Downpipes at corners to reduce roof ponding</a:t>
            </a:r>
            <a:endParaRPr lang="en-US" sz="1700" dirty="0"/>
          </a:p>
          <a:p>
            <a:r>
              <a:rPr lang="en-US" sz="1700" dirty="0">
                <a:solidFill>
                  <a:srgbClr val="1F2937"/>
                </a:solidFill>
              </a:rPr>
              <a:t>• First-flush diverter before filter chamber</a:t>
            </a:r>
            <a:endParaRPr lang="en-US" sz="1700" dirty="0"/>
          </a:p>
          <a:p>
            <a:r>
              <a:rPr lang="en-US" sz="1700" dirty="0">
                <a:solidFill>
                  <a:srgbClr val="1F2937"/>
                </a:solidFill>
              </a:rPr>
              <a:t>• Overflow line routed to recharge/soak pit</a:t>
            </a:r>
            <a:endParaRPr lang="en-US" sz="1700" dirty="0"/>
          </a:p>
        </p:txBody>
      </p:sp>
      <p:sp>
        <p:nvSpPr>
          <p:cNvPr id="10" name="Text 7"/>
          <p:cNvSpPr/>
          <p:nvPr/>
        </p:nvSpPr>
        <p:spPr>
          <a:xfrm>
            <a:off x="7452360" y="4800600"/>
            <a:ext cx="3749040" cy="68580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2545"/>
                </a:solidFill>
              </a:rPr>
              <a:t>Suggested detailing: removable screens, access covers, non-return valves, and silt traps at low points.</a:t>
            </a:r>
            <a:endParaRPr lang="en-US" sz="1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7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1292840" y="64465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00A6B4"/>
                </a:solidFill>
              </a:rPr>
              <a:t>24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02920" y="438912"/>
            <a:ext cx="859536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B254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First-Flush &amp; Filtration Design</a:t>
            </a:r>
            <a:endParaRPr lang="en-US" sz="3000" dirty="0"/>
          </a:p>
        </p:txBody>
      </p:sp>
      <p:sp>
        <p:nvSpPr>
          <p:cNvPr id="6" name="Shape 4"/>
          <p:cNvSpPr/>
          <p:nvPr/>
        </p:nvSpPr>
        <p:spPr>
          <a:xfrm>
            <a:off x="502920" y="960120"/>
            <a:ext cx="960120" cy="50292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02920" y="1078992"/>
            <a:ext cx="5852160" cy="3200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4A5568"/>
                </a:solidFill>
              </a:rPr>
              <a:t>Initial roof runoff is diverted before water enters the storage tank.</a:t>
            </a:r>
            <a:endParaRPr lang="en-US" sz="1450" dirty="0"/>
          </a:p>
        </p:txBody>
      </p:sp>
      <p:pic>
        <p:nvPicPr>
          <p:cNvPr id="8" name="Image 0" descr="/mnt/data/a_highly_detailed_cutaway_technical_illustration_o_batch_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1852166"/>
            <a:ext cx="6172200" cy="3473708"/>
          </a:xfrm>
          <a:prstGeom prst="rect">
            <a:avLst/>
          </a:prstGeom>
        </p:spPr>
      </p:pic>
      <p:graphicFrame>
        <p:nvGraphicFramePr>
          <p:cNvPr id="2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178040" y="1600200"/>
          <a:ext cx="3977640" cy="256032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5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Plot</a:t>
                      </a:r>
                      <a:endParaRPr lang="en-US" sz="115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5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First-flush volume</a:t>
                      </a:r>
                      <a:endParaRPr lang="en-US" sz="115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5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Filter chamber</a:t>
                      </a:r>
                      <a:endParaRPr lang="en-US" sz="115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5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5 Marla</a:t>
                      </a:r>
                      <a:endParaRPr lang="en-US" sz="115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5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95 L</a:t>
                      </a:r>
                      <a:endParaRPr lang="en-US" sz="115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5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1.0 × 0.6 × 0.8 m</a:t>
                      </a:r>
                      <a:endParaRPr lang="en-US" sz="115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5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10 Marla</a:t>
                      </a:r>
                      <a:endParaRPr lang="en-US" sz="115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5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164 L</a:t>
                      </a:r>
                      <a:endParaRPr lang="en-US" sz="115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5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1.2 × 0.8 × 0.9 m</a:t>
                      </a:r>
                      <a:endParaRPr lang="en-US" sz="115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5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 Kanal</a:t>
                      </a:r>
                      <a:endParaRPr lang="en-US" sz="115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5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314 L</a:t>
                      </a:r>
                      <a:endParaRPr lang="en-US" sz="115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5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1.5 × 1.0 × 1.0 m</a:t>
                      </a:r>
                      <a:endParaRPr lang="en-US" sz="115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 6"/>
          <p:cNvSpPr/>
          <p:nvPr/>
        </p:nvSpPr>
        <p:spPr>
          <a:xfrm>
            <a:off x="7269480" y="4526280"/>
            <a:ext cx="3657600" cy="96012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r>
              <a:rPr lang="en-US" sz="1500" dirty="0">
                <a:solidFill>
                  <a:srgbClr val="1F2937"/>
                </a:solidFill>
              </a:rPr>
              <a:t>• Filter layers: gravel, coarse sand, fine sand and charcoal</a:t>
            </a:r>
            <a:endParaRPr lang="en-US" sz="1500" dirty="0"/>
          </a:p>
          <a:p>
            <a:r>
              <a:rPr lang="en-US" sz="1500" dirty="0">
                <a:solidFill>
                  <a:srgbClr val="1F2937"/>
                </a:solidFill>
              </a:rPr>
              <a:t>• Provide drain valve for maintenance</a:t>
            </a:r>
            <a:endParaRPr lang="en-US" sz="1500" dirty="0"/>
          </a:p>
          <a:p>
            <a:r>
              <a:rPr lang="en-US" sz="1500" dirty="0">
                <a:solidFill>
                  <a:srgbClr val="1F2937"/>
                </a:solidFill>
              </a:rPr>
              <a:t>• Clean media after major storms</a:t>
            </a:r>
            <a:endParaRPr lang="en-US" sz="15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7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1292840" y="64465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00A6B4"/>
                </a:solidFill>
              </a:rPr>
              <a:t>25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02920" y="438912"/>
            <a:ext cx="859536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B254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Storage Tank Sizing</a:t>
            </a:r>
            <a:endParaRPr lang="en-US" sz="3000" dirty="0"/>
          </a:p>
        </p:txBody>
      </p:sp>
      <p:sp>
        <p:nvSpPr>
          <p:cNvPr id="6" name="Shape 4"/>
          <p:cNvSpPr/>
          <p:nvPr/>
        </p:nvSpPr>
        <p:spPr>
          <a:xfrm>
            <a:off x="502920" y="960120"/>
            <a:ext cx="960120" cy="50292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02920" y="1078992"/>
            <a:ext cx="5852160" cy="3200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4A5568"/>
                </a:solidFill>
              </a:rPr>
              <a:t>Storage is selected to capture usable stormwater while staying practical for plot-scale installation.</a:t>
            </a:r>
            <a:endParaRPr lang="en-US" sz="1450" dirty="0"/>
          </a:p>
        </p:txBody>
      </p:sp>
      <p:pic>
        <p:nvPicPr>
          <p:cNvPr id="8" name="Image 0" descr="/mnt/data/rwh_assets/tank_capacit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8" y="1675565"/>
            <a:ext cx="6400800" cy="3461150"/>
          </a:xfrm>
          <a:prstGeom prst="rect">
            <a:avLst/>
          </a:prstGeom>
        </p:spPr>
      </p:pic>
      <p:graphicFrame>
        <p:nvGraphicFramePr>
          <p:cNvPr id="26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589520" y="1691640"/>
          <a:ext cx="3566160" cy="2423160"/>
        </p:xfrm>
        <a:graphic>
          <a:graphicData uri="http://schemas.openxmlformats.org/drawingml/2006/table">
            <a:tbl>
              <a:tblPr/>
              <a:tblGrid>
                <a:gridCol w="1005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579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Plot</a:t>
                      </a:r>
                      <a:endParaRPr lang="en-US" sz="12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Recommended tank</a:t>
                      </a:r>
                      <a:endParaRPr lang="en-US" sz="12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Annual yield share</a:t>
                      </a:r>
                      <a:endParaRPr lang="en-US" sz="12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79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5 Marla</a:t>
                      </a:r>
                      <a:endParaRPr lang="en-US" sz="12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5 m³</a:t>
                      </a:r>
                      <a:endParaRPr lang="en-US" sz="12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13%</a:t>
                      </a:r>
                      <a:endParaRPr lang="en-US" sz="12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79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10 Marla</a:t>
                      </a:r>
                      <a:endParaRPr lang="en-US" sz="12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10 m³</a:t>
                      </a:r>
                      <a:endParaRPr lang="en-US" sz="12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15%</a:t>
                      </a:r>
                      <a:endParaRPr lang="en-US" sz="12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79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 Kanal</a:t>
                      </a:r>
                      <a:endParaRPr lang="en-US" sz="12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20 m³</a:t>
                      </a:r>
                      <a:endParaRPr lang="en-US" sz="12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16%</a:t>
                      </a:r>
                      <a:endParaRPr lang="en-US" sz="12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 6"/>
          <p:cNvSpPr/>
          <p:nvPr/>
        </p:nvSpPr>
        <p:spPr>
          <a:xfrm>
            <a:off x="7589520" y="4617720"/>
            <a:ext cx="3657600" cy="71323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0B2545"/>
                </a:solidFill>
              </a:rPr>
              <a:t>Sizing logic: choose an affordable tank that can store several weeks of non-potable demand and is easy to clean.</a:t>
            </a:r>
            <a:endParaRPr lang="en-US" sz="155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7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1292840" y="64465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00A6B4"/>
                </a:solidFill>
              </a:rPr>
              <a:t>26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02920" y="438912"/>
            <a:ext cx="859536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B254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Storage &amp; Filtration Tank Designs</a:t>
            </a:r>
            <a:endParaRPr lang="en-US" sz="3000" dirty="0"/>
          </a:p>
        </p:txBody>
      </p:sp>
      <p:sp>
        <p:nvSpPr>
          <p:cNvPr id="6" name="Shape 4"/>
          <p:cNvSpPr/>
          <p:nvPr/>
        </p:nvSpPr>
        <p:spPr>
          <a:xfrm>
            <a:off x="502920" y="960120"/>
            <a:ext cx="960120" cy="50292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02920" y="1078992"/>
            <a:ext cx="5852160" cy="3200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4A5568"/>
                </a:solidFill>
              </a:rPr>
              <a:t>RCC underground tanks are preferred for durability; modular HDPE tanks can be used where excavation is limited.</a:t>
            </a:r>
            <a:endParaRPr lang="en-US" sz="1450" dirty="0"/>
          </a:p>
        </p:txBody>
      </p:sp>
      <p:graphicFrame>
        <p:nvGraphicFramePr>
          <p:cNvPr id="27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685800" y="1508760"/>
          <a:ext cx="5806440" cy="278892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0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723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Plot</a:t>
                      </a:r>
                      <a:endParaRPr lang="en-US" sz="12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Tank volume</a:t>
                      </a:r>
                      <a:endParaRPr lang="en-US" sz="12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Typical internal dimensions</a:t>
                      </a:r>
                      <a:endParaRPr lang="en-US" sz="12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23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5 Marla</a:t>
                      </a:r>
                      <a:endParaRPr lang="en-US" sz="12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5 m³</a:t>
                      </a:r>
                      <a:endParaRPr lang="en-US" sz="12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2.2 × 1.5 × 1.5 m</a:t>
                      </a:r>
                      <a:endParaRPr lang="en-US" sz="12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23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10 Marla</a:t>
                      </a:r>
                      <a:endParaRPr lang="en-US" sz="12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10 m³</a:t>
                      </a:r>
                      <a:endParaRPr lang="en-US" sz="12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3.0 × 2.0 × 1.7 m</a:t>
                      </a:r>
                      <a:endParaRPr lang="en-US" sz="12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23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 Kanal</a:t>
                      </a:r>
                      <a:endParaRPr lang="en-US" sz="12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20 m³</a:t>
                      </a:r>
                      <a:endParaRPr lang="en-US" sz="12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4.0 × 2.5 × 2.0 m or 2×10 m³</a:t>
                      </a:r>
                      <a:endParaRPr lang="en-US" sz="12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Image 0" descr="/mnt/data/a_highly_detailed_cutaway_technical_illustration_o_batch_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280" y="2158178"/>
            <a:ext cx="4434840" cy="2495924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77240" y="4709160"/>
            <a:ext cx="5669280" cy="10058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r>
              <a:rPr lang="en-US" sz="1550" dirty="0">
                <a:solidFill>
                  <a:srgbClr val="1F2937"/>
                </a:solidFill>
              </a:rPr>
              <a:t>• Watertight RCC/HDPE tank with access cover</a:t>
            </a:r>
            <a:endParaRPr lang="en-US" sz="1550" dirty="0"/>
          </a:p>
          <a:p>
            <a:r>
              <a:rPr lang="en-US" sz="1550" dirty="0">
                <a:solidFill>
                  <a:srgbClr val="1F2937"/>
                </a:solidFill>
              </a:rPr>
              <a:t>• Calmed inlet to reduce sediment disturbance</a:t>
            </a:r>
            <a:endParaRPr lang="en-US" sz="1550" dirty="0"/>
          </a:p>
          <a:p>
            <a:r>
              <a:rPr lang="en-US" sz="1550" dirty="0">
                <a:solidFill>
                  <a:srgbClr val="1F2937"/>
                </a:solidFill>
              </a:rPr>
              <a:t>• Pump chamber or gravity outlet depending on plot levels</a:t>
            </a:r>
            <a:endParaRPr lang="en-US" sz="155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7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1292840" y="64465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00A6B4"/>
                </a:solidFill>
              </a:rPr>
              <a:t>27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02920" y="438912"/>
            <a:ext cx="859536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B254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Overflow &amp; Groundwater Recharge</a:t>
            </a:r>
            <a:endParaRPr lang="en-US" sz="3000" dirty="0"/>
          </a:p>
        </p:txBody>
      </p:sp>
      <p:sp>
        <p:nvSpPr>
          <p:cNvPr id="6" name="Shape 4"/>
          <p:cNvSpPr/>
          <p:nvPr/>
        </p:nvSpPr>
        <p:spPr>
          <a:xfrm>
            <a:off x="502920" y="960120"/>
            <a:ext cx="960120" cy="50292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02920" y="1078992"/>
            <a:ext cx="5852160" cy="3200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4A5568"/>
                </a:solidFill>
              </a:rPr>
              <a:t>Overflow should be treated as a design component, not an afterthought.</a:t>
            </a:r>
            <a:endParaRPr lang="en-US" sz="1450" dirty="0"/>
          </a:p>
        </p:txBody>
      </p:sp>
      <p:pic>
        <p:nvPicPr>
          <p:cNvPr id="8" name="Image 0" descr="/mnt/data/a_highly_detailed_cutaway_technical_illustration_o_batch_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1865031"/>
            <a:ext cx="6126480" cy="3447977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7178040" y="1554480"/>
            <a:ext cx="3931920" cy="288036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r>
              <a:rPr lang="en-US" sz="1700" dirty="0">
                <a:solidFill>
                  <a:srgbClr val="1F2937"/>
                </a:solidFill>
              </a:rPr>
              <a:t>• Overflow pipe should be at least equal to inlet size</a:t>
            </a:r>
            <a:endParaRPr lang="en-US" sz="1700" dirty="0"/>
          </a:p>
          <a:p>
            <a:r>
              <a:rPr lang="en-US" sz="1700" dirty="0">
                <a:solidFill>
                  <a:srgbClr val="1F2937"/>
                </a:solidFill>
              </a:rPr>
              <a:t>• Route overflow through silt trap before recharge well</a:t>
            </a:r>
            <a:endParaRPr lang="en-US" sz="1700" dirty="0"/>
          </a:p>
          <a:p>
            <a:r>
              <a:rPr lang="en-US" sz="1700" dirty="0">
                <a:solidFill>
                  <a:srgbClr val="1F2937"/>
                </a:solidFill>
              </a:rPr>
              <a:t>• Use gravel-filled recharge pit where soil infiltration allows</a:t>
            </a:r>
            <a:endParaRPr lang="en-US" sz="1700" dirty="0"/>
          </a:p>
          <a:p>
            <a:r>
              <a:rPr lang="en-US" sz="1700" dirty="0">
                <a:solidFill>
                  <a:srgbClr val="1F2937"/>
                </a:solidFill>
              </a:rPr>
              <a:t>• Provide inspection chamber and mosquito-proof venting</a:t>
            </a:r>
            <a:endParaRPr lang="en-US" sz="1700" dirty="0"/>
          </a:p>
        </p:txBody>
      </p:sp>
      <p:sp>
        <p:nvSpPr>
          <p:cNvPr id="10" name="Text 7"/>
          <p:cNvSpPr/>
          <p:nvPr/>
        </p:nvSpPr>
        <p:spPr>
          <a:xfrm>
            <a:off x="7178040" y="4800600"/>
            <a:ext cx="3749040" cy="68580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2545"/>
                </a:solidFill>
              </a:rPr>
              <a:t>Recharge protects the site from surface ponding and supports long-term groundwater conservation.</a:t>
            </a:r>
            <a:endParaRPr lang="en-US" sz="1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7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1292840" y="64465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00A6B4"/>
                </a:solidFill>
              </a:rPr>
              <a:t>28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02920" y="438912"/>
            <a:ext cx="859536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B254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Operation &amp; Maintenance Plan</a:t>
            </a:r>
            <a:endParaRPr lang="en-US" sz="3000" dirty="0"/>
          </a:p>
        </p:txBody>
      </p:sp>
      <p:sp>
        <p:nvSpPr>
          <p:cNvPr id="6" name="Shape 4"/>
          <p:cNvSpPr/>
          <p:nvPr/>
        </p:nvSpPr>
        <p:spPr>
          <a:xfrm>
            <a:off x="502920" y="960120"/>
            <a:ext cx="960120" cy="50292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02920" y="1078992"/>
            <a:ext cx="5852160" cy="3200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4A5568"/>
                </a:solidFill>
              </a:rPr>
              <a:t>A simple maintenance routine keeps harvested water usable and avoids blockages.</a:t>
            </a:r>
            <a:endParaRPr lang="en-US" sz="1450" dirty="0"/>
          </a:p>
        </p:txBody>
      </p:sp>
      <p:graphicFrame>
        <p:nvGraphicFramePr>
          <p:cNvPr id="29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31520" y="1508760"/>
          <a:ext cx="4937760" cy="3794760"/>
        </p:xfrm>
        <a:graphic>
          <a:graphicData uri="http://schemas.openxmlformats.org/drawingml/2006/table">
            <a:tbl>
              <a:tblPr/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246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Frequency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Action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46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Before monsoon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Clean roof, gutters and screens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46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After first heavy rain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Empty first-flush chamber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46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Monthly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Inspect filter and pipe clean-outs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46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Quarterly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Remove tank sediment if visible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246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Annually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Disinfect tank and service pump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Image 0" descr="/mnt/data/wide_highly_detailed_technical_illustration_diagr_batch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998049"/>
            <a:ext cx="5166360" cy="2907622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6217920" y="571500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i="1" dirty="0">
                <a:solidFill>
                  <a:srgbClr val="4A5568"/>
                </a:solidFill>
              </a:rPr>
              <a:t>O&amp;M note: filtration media should be replaceable without breaking the tank structure.</a:t>
            </a:r>
            <a:endParaRPr lang="en-US" sz="11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7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1292840" y="64465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00A6B4"/>
                </a:solidFill>
              </a:rPr>
              <a:t>02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02920" y="438912"/>
            <a:ext cx="859536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B254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Project Team &amp; Study Scope</a:t>
            </a:r>
            <a:endParaRPr lang="en-US" sz="3000" dirty="0"/>
          </a:p>
        </p:txBody>
      </p:sp>
      <p:sp>
        <p:nvSpPr>
          <p:cNvPr id="6" name="Shape 4"/>
          <p:cNvSpPr/>
          <p:nvPr/>
        </p:nvSpPr>
        <p:spPr>
          <a:xfrm>
            <a:off x="502920" y="960120"/>
            <a:ext cx="960120" cy="50292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02920" y="1078992"/>
            <a:ext cx="5852160" cy="3200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4A5568"/>
                </a:solidFill>
              </a:rPr>
              <a:t>Rainwater harvesting design for residential plots in Regi Model Town Zones 3 and 4.</a:t>
            </a:r>
            <a:endParaRPr lang="en-US" sz="1450" dirty="0"/>
          </a:p>
        </p:txBody>
      </p:sp>
      <p:graphicFrame>
        <p:nvGraphicFramePr>
          <p:cNvPr id="8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685800" y="1691640"/>
          <a:ext cx="5303520" cy="2514600"/>
        </p:xfrm>
        <a:graphic>
          <a:graphicData uri="http://schemas.openxmlformats.org/drawingml/2006/table">
            <a:tbl>
              <a:tblPr/>
              <a:tblGrid>
                <a:gridCol w="219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Name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Reg. No.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Class No.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Hamid Ullah Khan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22PWCIV5948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163(P)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Syed Sumair Ali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22PWCIV5900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190(P)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Zabi Ullah Khan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22PWCIV5814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31(U)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Muhammad Fazeel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22PWCIV5896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181(P)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Image 0" descr="/mnt/data/wide_infographic_illustration_of_a_rooftop_rainwat_batch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680" y="1562328"/>
            <a:ext cx="4846320" cy="2727504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685800" y="4617720"/>
            <a:ext cx="5715000" cy="10058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r>
              <a:rPr lang="en-US" sz="1600" dirty="0">
                <a:solidFill>
                  <a:srgbClr val="1F2937"/>
                </a:solidFill>
              </a:rPr>
              <a:t>• Data-driven rainfall and IDF analysis</a:t>
            </a:r>
            <a:endParaRPr lang="en-US" sz="1600" dirty="0"/>
          </a:p>
          <a:p>
            <a:r>
              <a:rPr lang="en-US" sz="1600" dirty="0">
                <a:solidFill>
                  <a:srgbClr val="1F2937"/>
                </a:solidFill>
              </a:rPr>
              <a:t>• Rooftop catchment calculations from Regi by-laws</a:t>
            </a:r>
            <a:endParaRPr lang="en-US" sz="1600" dirty="0"/>
          </a:p>
          <a:p>
            <a:r>
              <a:rPr lang="en-US" sz="1600" dirty="0">
                <a:solidFill>
                  <a:srgbClr val="1F2937"/>
                </a:solidFill>
              </a:rPr>
              <a:t>• Practical pipe, filter and tank sizing</a:t>
            </a:r>
            <a:endParaRPr lang="en-US" sz="1600" dirty="0"/>
          </a:p>
        </p:txBody>
      </p:sp>
      <p:sp>
        <p:nvSpPr>
          <p:cNvPr id="11" name="Text 7"/>
          <p:cNvSpPr/>
          <p:nvPr/>
        </p:nvSpPr>
        <p:spPr>
          <a:xfrm>
            <a:off x="6583680" y="4526280"/>
            <a:ext cx="48463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4A5568"/>
                </a:solidFill>
              </a:rPr>
              <a:t>System concept for domestic non-potable water use</a:t>
            </a:r>
            <a:endParaRPr lang="en-US" sz="9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7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1292840" y="64465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00A6B4"/>
                </a:solidFill>
              </a:rPr>
              <a:t>29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02920" y="438912"/>
            <a:ext cx="859536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B254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Key Findings &amp; Recommendations</a:t>
            </a:r>
            <a:endParaRPr lang="en-US" sz="3000" dirty="0"/>
          </a:p>
        </p:txBody>
      </p:sp>
      <p:sp>
        <p:nvSpPr>
          <p:cNvPr id="6" name="Shape 4"/>
          <p:cNvSpPr/>
          <p:nvPr/>
        </p:nvSpPr>
        <p:spPr>
          <a:xfrm>
            <a:off x="502920" y="960120"/>
            <a:ext cx="960120" cy="50292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02920" y="1078992"/>
            <a:ext cx="5852160" cy="3200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4A5568"/>
                </a:solidFill>
              </a:rPr>
              <a:t>The GCM confirms that plot-scale rainwater harvesting is technically feasible for Regi Model Town.</a:t>
            </a:r>
            <a:endParaRPr lang="en-US" sz="1450" dirty="0"/>
          </a:p>
        </p:txBody>
      </p:sp>
      <p:sp>
        <p:nvSpPr>
          <p:cNvPr id="8" name="Shape 6"/>
          <p:cNvSpPr/>
          <p:nvPr/>
        </p:nvSpPr>
        <p:spPr>
          <a:xfrm>
            <a:off x="777240" y="1417320"/>
            <a:ext cx="2423160" cy="960120"/>
          </a:xfrm>
          <a:prstGeom prst="roundRect">
            <a:avLst>
              <a:gd name="adj" fmla="val 5714"/>
            </a:avLst>
          </a:prstGeom>
          <a:solidFill>
            <a:srgbClr val="FFFFFF"/>
          </a:solidFill>
          <a:ln w="12700">
            <a:solidFill>
              <a:srgbClr val="DCEEEF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914400" y="1545336"/>
            <a:ext cx="214884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00A6B4"/>
                </a:solidFill>
              </a:rPr>
              <a:t>38–126 m³</a:t>
            </a:r>
            <a:endParaRPr lang="en-US" sz="2300" dirty="0"/>
          </a:p>
        </p:txBody>
      </p:sp>
      <p:sp>
        <p:nvSpPr>
          <p:cNvPr id="10" name="Text 8"/>
          <p:cNvSpPr/>
          <p:nvPr/>
        </p:nvSpPr>
        <p:spPr>
          <a:xfrm>
            <a:off x="914400" y="1929384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4A5568"/>
                </a:solidFill>
              </a:rPr>
              <a:t>Annual harvest range</a:t>
            </a:r>
            <a:endParaRPr lang="en-US" sz="1050" dirty="0"/>
          </a:p>
        </p:txBody>
      </p:sp>
      <p:sp>
        <p:nvSpPr>
          <p:cNvPr id="11" name="Shape 9"/>
          <p:cNvSpPr/>
          <p:nvPr/>
        </p:nvSpPr>
        <p:spPr>
          <a:xfrm>
            <a:off x="3566160" y="1417320"/>
            <a:ext cx="2423160" cy="960120"/>
          </a:xfrm>
          <a:prstGeom prst="roundRect">
            <a:avLst>
              <a:gd name="adj" fmla="val 5714"/>
            </a:avLst>
          </a:prstGeom>
          <a:solidFill>
            <a:srgbClr val="FFFFFF"/>
          </a:solidFill>
          <a:ln w="12700">
            <a:solidFill>
              <a:srgbClr val="DCEEEF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703320" y="1545336"/>
            <a:ext cx="214884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2F80ED"/>
                </a:solidFill>
              </a:rPr>
              <a:t>3.2–10.5 L/s</a:t>
            </a:r>
            <a:endParaRPr lang="en-US" sz="2300" dirty="0"/>
          </a:p>
        </p:txBody>
      </p:sp>
      <p:sp>
        <p:nvSpPr>
          <p:cNvPr id="13" name="Text 11"/>
          <p:cNvSpPr/>
          <p:nvPr/>
        </p:nvSpPr>
        <p:spPr>
          <a:xfrm>
            <a:off x="3703320" y="1929384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4A5568"/>
                </a:solidFill>
              </a:rPr>
              <a:t>Design flow range</a:t>
            </a:r>
            <a:endParaRPr lang="en-US" sz="1050" dirty="0"/>
          </a:p>
        </p:txBody>
      </p:sp>
      <p:sp>
        <p:nvSpPr>
          <p:cNvPr id="14" name="Shape 12"/>
          <p:cNvSpPr/>
          <p:nvPr/>
        </p:nvSpPr>
        <p:spPr>
          <a:xfrm>
            <a:off x="6355080" y="1417320"/>
            <a:ext cx="2423160" cy="960120"/>
          </a:xfrm>
          <a:prstGeom prst="roundRect">
            <a:avLst>
              <a:gd name="adj" fmla="val 5714"/>
            </a:avLst>
          </a:prstGeom>
          <a:solidFill>
            <a:srgbClr val="FFFFFF"/>
          </a:solidFill>
          <a:ln w="12700">
            <a:solidFill>
              <a:srgbClr val="DCEEEF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6492240" y="1545336"/>
            <a:ext cx="214884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F2994A"/>
                </a:solidFill>
              </a:rPr>
              <a:t>5–20 m³</a:t>
            </a:r>
            <a:endParaRPr lang="en-US" sz="2300" dirty="0"/>
          </a:p>
        </p:txBody>
      </p:sp>
      <p:sp>
        <p:nvSpPr>
          <p:cNvPr id="16" name="Text 14"/>
          <p:cNvSpPr/>
          <p:nvPr/>
        </p:nvSpPr>
        <p:spPr>
          <a:xfrm>
            <a:off x="6492240" y="1929384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4A5568"/>
                </a:solidFill>
              </a:rPr>
              <a:t>Tank range</a:t>
            </a:r>
            <a:endParaRPr lang="en-US" sz="1050" dirty="0"/>
          </a:p>
        </p:txBody>
      </p:sp>
      <p:sp>
        <p:nvSpPr>
          <p:cNvPr id="17" name="Shape 15"/>
          <p:cNvSpPr/>
          <p:nvPr/>
        </p:nvSpPr>
        <p:spPr>
          <a:xfrm>
            <a:off x="9144000" y="1417320"/>
            <a:ext cx="2423160" cy="960120"/>
          </a:xfrm>
          <a:prstGeom prst="roundRect">
            <a:avLst>
              <a:gd name="adj" fmla="val 5714"/>
            </a:avLst>
          </a:prstGeom>
          <a:solidFill>
            <a:srgbClr val="FFFFFF"/>
          </a:solidFill>
          <a:ln w="12700">
            <a:solidFill>
              <a:srgbClr val="DCEEEF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9281160" y="1545336"/>
            <a:ext cx="214884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0B2545"/>
                </a:solidFill>
              </a:rPr>
              <a:t>95–314 L</a:t>
            </a:r>
            <a:endParaRPr lang="en-US" sz="2300" dirty="0"/>
          </a:p>
        </p:txBody>
      </p:sp>
      <p:sp>
        <p:nvSpPr>
          <p:cNvPr id="19" name="Text 17"/>
          <p:cNvSpPr/>
          <p:nvPr/>
        </p:nvSpPr>
        <p:spPr>
          <a:xfrm>
            <a:off x="9281160" y="1929384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4A5568"/>
                </a:solidFill>
              </a:rPr>
              <a:t>First flush range</a:t>
            </a:r>
            <a:endParaRPr lang="en-US" sz="1050" dirty="0"/>
          </a:p>
        </p:txBody>
      </p:sp>
      <p:sp>
        <p:nvSpPr>
          <p:cNvPr id="20" name="Text 18"/>
          <p:cNvSpPr/>
          <p:nvPr/>
        </p:nvSpPr>
        <p:spPr>
          <a:xfrm>
            <a:off x="1005840" y="2880360"/>
            <a:ext cx="9509760" cy="210312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r>
              <a:rPr lang="en-US" sz="1800" dirty="0">
                <a:solidFill>
                  <a:srgbClr val="1F2937"/>
                </a:solidFill>
              </a:rPr>
              <a:t>• Adopt 10-year, 15-minute storm for roof drainage checks</a:t>
            </a:r>
            <a:endParaRPr lang="en-US" sz="1800" dirty="0"/>
          </a:p>
          <a:p>
            <a:r>
              <a:rPr lang="en-US" sz="1800" dirty="0">
                <a:solidFill>
                  <a:srgbClr val="1F2937"/>
                </a:solidFill>
              </a:rPr>
              <a:t>• Install leaf screens, first-flush diverter and graded filter before storage</a:t>
            </a:r>
            <a:endParaRPr lang="en-US" sz="1800" dirty="0"/>
          </a:p>
          <a:p>
            <a:r>
              <a:rPr lang="en-US" sz="1800" dirty="0">
                <a:solidFill>
                  <a:srgbClr val="1F2937"/>
                </a:solidFill>
              </a:rPr>
              <a:t>• Use overflow/recharge pit to reduce drainage load</a:t>
            </a:r>
            <a:endParaRPr lang="en-US" sz="1800" dirty="0"/>
          </a:p>
          <a:p>
            <a:r>
              <a:rPr lang="en-US" sz="1800" dirty="0">
                <a:solidFill>
                  <a:srgbClr val="1F2937"/>
                </a:solidFill>
              </a:rPr>
              <a:t>• Prepare plot-wise drawings before construction and verify soil infiltration</a:t>
            </a:r>
            <a:endParaRPr lang="en-US" sz="1800" dirty="0"/>
          </a:p>
        </p:txBody>
      </p:sp>
      <p:sp>
        <p:nvSpPr>
          <p:cNvPr id="21" name="Text 19"/>
          <p:cNvSpPr/>
          <p:nvPr/>
        </p:nvSpPr>
        <p:spPr>
          <a:xfrm>
            <a:off x="1005840" y="5532120"/>
            <a:ext cx="9418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900" b="1" dirty="0">
                <a:solidFill>
                  <a:srgbClr val="00A6B4"/>
                </a:solidFill>
              </a:rPr>
              <a:t>Next step: site survey and final construction drawings for each plot size.</a:t>
            </a:r>
            <a:endParaRPr lang="en-US" sz="19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0B2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wide_infographic_illustration_of_a_rooftop_rainwat_batch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" y="0"/>
            <a:ext cx="12185522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772" y="70887"/>
            <a:ext cx="12191695" cy="6858000"/>
          </a:xfrm>
          <a:prstGeom prst="rect">
            <a:avLst/>
          </a:prstGeom>
          <a:solidFill>
            <a:srgbClr val="0B2545">
              <a:alpha val="82000"/>
            </a:srgbClr>
          </a:solidFill>
          <a:ln w="12700">
            <a:solidFill>
              <a:srgbClr val="0B2545">
                <a:alpha val="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22960" y="2331720"/>
            <a:ext cx="10515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200" b="1" dirty="0">
                <a:solidFill>
                  <a:srgbClr val="FFFFFF"/>
                </a:solidFill>
              </a:rPr>
              <a:t>THANK YOU</a:t>
            </a:r>
            <a:endParaRPr lang="en-US" sz="5200" dirty="0"/>
          </a:p>
        </p:txBody>
      </p:sp>
      <p:sp>
        <p:nvSpPr>
          <p:cNvPr id="5" name="Text 2"/>
          <p:cNvSpPr/>
          <p:nvPr/>
        </p:nvSpPr>
        <p:spPr>
          <a:xfrm>
            <a:off x="822960" y="3200400"/>
            <a:ext cx="10515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DFF7FA"/>
                </a:solidFill>
              </a:rPr>
              <a:t>Questions &amp; Discussion</a:t>
            </a:r>
            <a:endParaRPr lang="en-US" sz="2200" dirty="0"/>
          </a:p>
        </p:txBody>
      </p:sp>
      <p:sp>
        <p:nvSpPr>
          <p:cNvPr id="6" name="Shape 3"/>
          <p:cNvSpPr/>
          <p:nvPr/>
        </p:nvSpPr>
        <p:spPr>
          <a:xfrm>
            <a:off x="5074920" y="3794760"/>
            <a:ext cx="2057400" cy="73152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1292840" y="64465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00A6B4"/>
                </a:solidFill>
              </a:rPr>
              <a:t>03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02920" y="438912"/>
            <a:ext cx="859536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B254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Why Rainwater Harvesting Matters</a:t>
            </a:r>
            <a:endParaRPr lang="en-US" sz="3000" dirty="0"/>
          </a:p>
        </p:txBody>
      </p:sp>
      <p:sp>
        <p:nvSpPr>
          <p:cNvPr id="6" name="Shape 4"/>
          <p:cNvSpPr/>
          <p:nvPr/>
        </p:nvSpPr>
        <p:spPr>
          <a:xfrm>
            <a:off x="502920" y="960120"/>
            <a:ext cx="960120" cy="50292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02920" y="1078992"/>
            <a:ext cx="5852160" cy="3200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4A5568"/>
                </a:solidFill>
              </a:rPr>
              <a:t>Urban water stress can be reduced by capturing seasonal rooftop runoff before it is lost as drainage flow.</a:t>
            </a:r>
            <a:endParaRPr lang="en-US" sz="1450" dirty="0"/>
          </a:p>
        </p:txBody>
      </p:sp>
      <p:pic>
        <p:nvPicPr>
          <p:cNvPr id="8" name="Image 0" descr="/mnt/data/a_wide_realistic_high_detail_daytime_composite_s_batch_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2002301"/>
            <a:ext cx="5394960" cy="3036278"/>
          </a:xfrm>
          <a:prstGeom prst="rect">
            <a:avLst/>
          </a:prstGeom>
        </p:spPr>
      </p:pic>
      <p:sp>
        <p:nvSpPr>
          <p:cNvPr id="9" name="Shape 6"/>
          <p:cNvSpPr/>
          <p:nvPr/>
        </p:nvSpPr>
        <p:spPr>
          <a:xfrm>
            <a:off x="6583680" y="1508760"/>
            <a:ext cx="2148840" cy="9144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DCEEEF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6720840" y="1636776"/>
            <a:ext cx="18745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00A6B4"/>
                </a:solidFill>
              </a:rPr>
              <a:t>Non-potable reuse</a:t>
            </a:r>
            <a:endParaRPr lang="en-US" sz="2300" dirty="0"/>
          </a:p>
        </p:txBody>
      </p:sp>
      <p:sp>
        <p:nvSpPr>
          <p:cNvPr id="11" name="Text 8"/>
          <p:cNvSpPr/>
          <p:nvPr/>
        </p:nvSpPr>
        <p:spPr>
          <a:xfrm>
            <a:off x="6720840" y="2020824"/>
            <a:ext cx="1874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4A5568"/>
                </a:solidFill>
              </a:rPr>
              <a:t>Design focus</a:t>
            </a:r>
            <a:endParaRPr lang="en-US" sz="1050" dirty="0"/>
          </a:p>
        </p:txBody>
      </p:sp>
      <p:sp>
        <p:nvSpPr>
          <p:cNvPr id="12" name="Shape 9"/>
          <p:cNvSpPr/>
          <p:nvPr/>
        </p:nvSpPr>
        <p:spPr>
          <a:xfrm>
            <a:off x="9189720" y="1508760"/>
            <a:ext cx="1965960" cy="9144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DCEEE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326880" y="1636776"/>
            <a:ext cx="169164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2F80ED"/>
                </a:solidFill>
              </a:rPr>
              <a:t>Zone 3 &amp; 4</a:t>
            </a:r>
            <a:endParaRPr lang="en-US" sz="2300" dirty="0"/>
          </a:p>
        </p:txBody>
      </p:sp>
      <p:sp>
        <p:nvSpPr>
          <p:cNvPr id="14" name="Text 11"/>
          <p:cNvSpPr/>
          <p:nvPr/>
        </p:nvSpPr>
        <p:spPr>
          <a:xfrm>
            <a:off x="9326880" y="2020824"/>
            <a:ext cx="1691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4A5568"/>
                </a:solidFill>
              </a:rPr>
              <a:t>Study site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6583680" y="2788920"/>
            <a:ext cx="4663440" cy="132588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r>
              <a:rPr lang="en-US" sz="1600" dirty="0">
                <a:solidFill>
                  <a:srgbClr val="1F2937"/>
                </a:solidFill>
              </a:rPr>
              <a:t>• Reduces municipal demand for gardening and washing</a:t>
            </a:r>
            <a:endParaRPr lang="en-US" sz="1600" dirty="0"/>
          </a:p>
          <a:p>
            <a:r>
              <a:rPr lang="en-US" sz="1600" dirty="0">
                <a:solidFill>
                  <a:srgbClr val="1F2937"/>
                </a:solidFill>
              </a:rPr>
              <a:t>• Provides local resilience during dry months</a:t>
            </a:r>
            <a:endParaRPr lang="en-US" sz="1600" dirty="0"/>
          </a:p>
          <a:p>
            <a:r>
              <a:rPr lang="en-US" sz="1600" dirty="0">
                <a:solidFill>
                  <a:srgbClr val="1F2937"/>
                </a:solidFill>
              </a:rPr>
              <a:t>• Uses roof area already available within residential plots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6583680" y="4572000"/>
            <a:ext cx="4617720" cy="73152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0B2545"/>
                </a:solidFill>
              </a:rPr>
              <a:t>Project intent: design a simple, maintainable and scalable RWH model for 5 Marla, 10 Marla and 1 Kanal plots.</a:t>
            </a:r>
            <a:endParaRPr lang="en-US" sz="16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1292840" y="64465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00A6B4"/>
                </a:solidFill>
              </a:rPr>
              <a:t>04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02920" y="438912"/>
            <a:ext cx="859536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B254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Study Area: Regi Model Town</a:t>
            </a:r>
            <a:endParaRPr lang="en-US" sz="3000" dirty="0"/>
          </a:p>
        </p:txBody>
      </p:sp>
      <p:sp>
        <p:nvSpPr>
          <p:cNvPr id="6" name="Shape 4"/>
          <p:cNvSpPr/>
          <p:nvPr/>
        </p:nvSpPr>
        <p:spPr>
          <a:xfrm>
            <a:off x="502920" y="960120"/>
            <a:ext cx="960120" cy="50292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02920" y="1078992"/>
            <a:ext cx="5852160" cy="3200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4A5568"/>
                </a:solidFill>
              </a:rPr>
              <a:t>Residential plots are assessed using the by-law roof and open-space proportions for Zones 3 and 4.</a:t>
            </a:r>
            <a:endParaRPr lang="en-US" sz="1450" dirty="0"/>
          </a:p>
        </p:txBody>
      </p:sp>
      <p:graphicFrame>
        <p:nvGraphicFramePr>
          <p:cNvPr id="8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13232" y="1554480"/>
          <a:ext cx="6263640" cy="2468880"/>
        </p:xfrm>
        <a:graphic>
          <a:graphicData uri="http://schemas.openxmlformats.org/drawingml/2006/table">
            <a:tbl>
              <a:tblPr/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Plot category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Total plot area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Rooftop area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Free space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5 Marla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1,361.25 ft²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1,020.94 ft²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25%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10 Marla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2,722.50 ft²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1,769.63 ft²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35%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 Kanal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5,445.00 ft²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3,375.90 ft²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38%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Image 0" descr="/mnt/data/WhatsApp Image 2026-04-27 at 5.13.36 P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3672" y="1234440"/>
            <a:ext cx="3492176" cy="438912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13232" y="4389120"/>
            <a:ext cx="6217920" cy="109728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r>
              <a:rPr lang="en-US" sz="1600" dirty="0">
                <a:solidFill>
                  <a:srgbClr val="1F2937"/>
                </a:solidFill>
              </a:rPr>
              <a:t>• Rooftop area drives harvest volume</a:t>
            </a:r>
            <a:endParaRPr lang="en-US" sz="1600" dirty="0"/>
          </a:p>
          <a:p>
            <a:r>
              <a:rPr lang="en-US" sz="1600" dirty="0">
                <a:solidFill>
                  <a:srgbClr val="1F2937"/>
                </a:solidFill>
              </a:rPr>
              <a:t>• Free space drives demand for irrigation</a:t>
            </a:r>
            <a:endParaRPr lang="en-US" sz="1600" dirty="0"/>
          </a:p>
          <a:p>
            <a:r>
              <a:rPr lang="en-US" sz="1600" dirty="0">
                <a:solidFill>
                  <a:srgbClr val="1F2937"/>
                </a:solidFill>
              </a:rPr>
              <a:t>• By-laws support plot-wise sizing</a:t>
            </a:r>
            <a:endParaRPr lang="en-US" sz="1600" dirty="0"/>
          </a:p>
        </p:txBody>
      </p:sp>
      <p:sp>
        <p:nvSpPr>
          <p:cNvPr id="11" name="Text 7"/>
          <p:cNvSpPr/>
          <p:nvPr/>
        </p:nvSpPr>
        <p:spPr>
          <a:xfrm>
            <a:off x="7635240" y="5715000"/>
            <a:ext cx="3749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4A5568"/>
                </a:solidFill>
              </a:rPr>
              <a:t>By-law table used as the design basis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1292840" y="64465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00A6B4"/>
                </a:solidFill>
              </a:rPr>
              <a:t>05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02920" y="438912"/>
            <a:ext cx="859536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B254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Objectives of the GCM Study</a:t>
            </a:r>
            <a:endParaRPr lang="en-US" sz="3000" dirty="0"/>
          </a:p>
        </p:txBody>
      </p:sp>
      <p:sp>
        <p:nvSpPr>
          <p:cNvPr id="6" name="Shape 4"/>
          <p:cNvSpPr/>
          <p:nvPr/>
        </p:nvSpPr>
        <p:spPr>
          <a:xfrm>
            <a:off x="502920" y="960120"/>
            <a:ext cx="960120" cy="50292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02920" y="1078992"/>
            <a:ext cx="5852160" cy="3200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4A5568"/>
                </a:solidFill>
              </a:rPr>
              <a:t>The project connects rainfall data, hydrologic calculations and practical system design.</a:t>
            </a:r>
            <a:endParaRPr lang="en-US" sz="1450" dirty="0"/>
          </a:p>
        </p:txBody>
      </p:sp>
      <p:pic>
        <p:nvPicPr>
          <p:cNvPr id="8" name="Image 0" descr="/mnt/data/wide_infographic_illustration_of_a_rooftop_rainwat_batch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840" y="2083856"/>
            <a:ext cx="4617720" cy="2598848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685800" y="1572768"/>
            <a:ext cx="5486400" cy="338328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r>
              <a:rPr lang="en-US" sz="1800" dirty="0">
                <a:solidFill>
                  <a:srgbClr val="1F2937"/>
                </a:solidFill>
              </a:rPr>
              <a:t>• Analyze rainfall and rainfall intensity patterns for Peshawar</a:t>
            </a:r>
            <a:endParaRPr lang="en-US" sz="1800" dirty="0"/>
          </a:p>
          <a:p>
            <a:r>
              <a:rPr lang="en-US" sz="1800" dirty="0">
                <a:solidFill>
                  <a:srgbClr val="1F2937"/>
                </a:solidFill>
              </a:rPr>
              <a:t>• Estimate rooftop rainwater harvesting potential for each plot size</a:t>
            </a:r>
            <a:endParaRPr lang="en-US" sz="1800" dirty="0"/>
          </a:p>
          <a:p>
            <a:r>
              <a:rPr lang="en-US" sz="1800" dirty="0">
                <a:solidFill>
                  <a:srgbClr val="1F2937"/>
                </a:solidFill>
              </a:rPr>
              <a:t>• Design a safe pipe network for roof runoff conveyance</a:t>
            </a:r>
            <a:endParaRPr lang="en-US" sz="1800" dirty="0"/>
          </a:p>
          <a:p>
            <a:r>
              <a:rPr lang="en-US" sz="1800" dirty="0">
                <a:solidFill>
                  <a:srgbClr val="1F2937"/>
                </a:solidFill>
              </a:rPr>
              <a:t>• Size storage, filtration, first-flush and overflow/recharge components</a:t>
            </a:r>
            <a:endParaRPr lang="en-US" sz="1800" dirty="0"/>
          </a:p>
        </p:txBody>
      </p:sp>
      <p:sp>
        <p:nvSpPr>
          <p:cNvPr id="10" name="Text 7"/>
          <p:cNvSpPr/>
          <p:nvPr/>
        </p:nvSpPr>
        <p:spPr>
          <a:xfrm>
            <a:off x="685800" y="5394960"/>
            <a:ext cx="5303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0A6B4"/>
                </a:solidFill>
              </a:rPr>
              <a:t>Deliverables: 30-slide presentation + GCM design report.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83096"/>
            <a:ext cx="4389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4A55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Methodology</a:t>
            </a:r>
            <a:endParaRPr lang="en-US" sz="750" dirty="0"/>
          </a:p>
        </p:txBody>
      </p:sp>
      <p:sp>
        <p:nvSpPr>
          <p:cNvPr id="4" name="Text 2"/>
          <p:cNvSpPr/>
          <p:nvPr/>
        </p:nvSpPr>
        <p:spPr>
          <a:xfrm>
            <a:off x="11292840" y="64465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00A6B4"/>
                </a:solidFill>
              </a:rPr>
              <a:t>06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02920" y="438912"/>
            <a:ext cx="859536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B254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Methodology</a:t>
            </a:r>
            <a:endParaRPr lang="en-US" sz="3000" dirty="0"/>
          </a:p>
        </p:txBody>
      </p:sp>
      <p:sp>
        <p:nvSpPr>
          <p:cNvPr id="6" name="Shape 4"/>
          <p:cNvSpPr/>
          <p:nvPr/>
        </p:nvSpPr>
        <p:spPr>
          <a:xfrm>
            <a:off x="502920" y="960120"/>
            <a:ext cx="960120" cy="50292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02920" y="1078992"/>
            <a:ext cx="5852160" cy="3200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4A5568"/>
                </a:solidFill>
              </a:rPr>
              <a:t>A five-stage workflow converts rainfall records into practical system dimensions.</a:t>
            </a:r>
            <a:endParaRPr lang="en-US" sz="1450" dirty="0"/>
          </a:p>
        </p:txBody>
      </p:sp>
      <p:sp>
        <p:nvSpPr>
          <p:cNvPr id="8" name="Shape 6"/>
          <p:cNvSpPr/>
          <p:nvPr/>
        </p:nvSpPr>
        <p:spPr>
          <a:xfrm>
            <a:off x="2194560" y="2834640"/>
            <a:ext cx="530352" cy="0"/>
          </a:xfrm>
          <a:prstGeom prst="line">
            <a:avLst/>
          </a:prstGeom>
          <a:noFill/>
          <a:ln w="12700">
            <a:solidFill>
              <a:srgbClr val="00A6B4"/>
            </a:solidFill>
            <a:prstDash val="solid"/>
            <a:headEnd type="none"/>
            <a:tailEnd type="triangle"/>
          </a:ln>
        </p:spPr>
      </p:sp>
      <p:sp>
        <p:nvSpPr>
          <p:cNvPr id="9" name="Shape 7"/>
          <p:cNvSpPr/>
          <p:nvPr/>
        </p:nvSpPr>
        <p:spPr>
          <a:xfrm>
            <a:off x="4251960" y="2834640"/>
            <a:ext cx="530352" cy="0"/>
          </a:xfrm>
          <a:prstGeom prst="line">
            <a:avLst/>
          </a:prstGeom>
          <a:noFill/>
          <a:ln w="12700">
            <a:solidFill>
              <a:srgbClr val="00A6B4"/>
            </a:solidFill>
            <a:prstDash val="solid"/>
            <a:headEnd type="none"/>
            <a:tailEnd type="triangle"/>
          </a:ln>
        </p:spPr>
      </p:sp>
      <p:sp>
        <p:nvSpPr>
          <p:cNvPr id="10" name="Shape 8"/>
          <p:cNvSpPr/>
          <p:nvPr/>
        </p:nvSpPr>
        <p:spPr>
          <a:xfrm>
            <a:off x="6309360" y="2834640"/>
            <a:ext cx="530352" cy="0"/>
          </a:xfrm>
          <a:prstGeom prst="line">
            <a:avLst/>
          </a:prstGeom>
          <a:noFill/>
          <a:ln w="12700">
            <a:solidFill>
              <a:srgbClr val="00A6B4"/>
            </a:solidFill>
            <a:prstDash val="solid"/>
            <a:headEnd type="none"/>
            <a:tailEnd type="triangle"/>
          </a:ln>
        </p:spPr>
      </p:sp>
      <p:sp>
        <p:nvSpPr>
          <p:cNvPr id="11" name="Shape 9"/>
          <p:cNvSpPr/>
          <p:nvPr/>
        </p:nvSpPr>
        <p:spPr>
          <a:xfrm>
            <a:off x="8366760" y="2834640"/>
            <a:ext cx="530352" cy="0"/>
          </a:xfrm>
          <a:prstGeom prst="line">
            <a:avLst/>
          </a:prstGeom>
          <a:noFill/>
          <a:ln w="12700">
            <a:solidFill>
              <a:srgbClr val="00A6B4"/>
            </a:solidFill>
            <a:prstDash val="solid"/>
            <a:headEnd type="none"/>
            <a:tailEnd type="triangle"/>
          </a:ln>
        </p:spPr>
      </p:sp>
      <p:sp>
        <p:nvSpPr>
          <p:cNvPr id="12" name="Shape 10"/>
          <p:cNvSpPr/>
          <p:nvPr/>
        </p:nvSpPr>
        <p:spPr>
          <a:xfrm>
            <a:off x="685800" y="2148840"/>
            <a:ext cx="1645920" cy="1371600"/>
          </a:xfrm>
          <a:prstGeom prst="roundRect">
            <a:avLst>
              <a:gd name="adj" fmla="val 4667"/>
            </a:avLst>
          </a:prstGeom>
          <a:solidFill>
            <a:srgbClr val="FFFFFF"/>
          </a:solidFill>
          <a:ln w="12700">
            <a:solidFill>
              <a:srgbClr val="00A6B4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95528" y="2487168"/>
            <a:ext cx="1417320" cy="6858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B2545"/>
                </a:solidFill>
              </a:rPr>
              <a:t>Data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b="1" dirty="0">
                <a:solidFill>
                  <a:srgbClr val="0B2545"/>
                </a:solidFill>
              </a:rPr>
              <a:t>Collection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2743200" y="2148840"/>
            <a:ext cx="1645920" cy="1371600"/>
          </a:xfrm>
          <a:prstGeom prst="roundRect">
            <a:avLst>
              <a:gd name="adj" fmla="val 4667"/>
            </a:avLst>
          </a:prstGeom>
          <a:solidFill>
            <a:srgbClr val="EAF9FB"/>
          </a:solidFill>
          <a:ln w="12700">
            <a:solidFill>
              <a:srgbClr val="00A6B4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2852928" y="2487168"/>
            <a:ext cx="1417320" cy="6858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B2545"/>
                </a:solidFill>
              </a:rPr>
              <a:t>Rainfall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b="1" dirty="0">
                <a:solidFill>
                  <a:srgbClr val="0B2545"/>
                </a:solidFill>
              </a:rPr>
              <a:t>Analysis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4800600" y="2148840"/>
            <a:ext cx="1645920" cy="1371600"/>
          </a:xfrm>
          <a:prstGeom prst="roundRect">
            <a:avLst>
              <a:gd name="adj" fmla="val 4667"/>
            </a:avLst>
          </a:prstGeom>
          <a:solidFill>
            <a:srgbClr val="FFFFFF"/>
          </a:solidFill>
          <a:ln w="12700">
            <a:solidFill>
              <a:srgbClr val="00A6B4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4910328" y="2487168"/>
            <a:ext cx="1417320" cy="6858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B2545"/>
                </a:solidFill>
              </a:rPr>
              <a:t>GCM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b="1" dirty="0">
                <a:solidFill>
                  <a:srgbClr val="0B2545"/>
                </a:solidFill>
              </a:rPr>
              <a:t>Calculations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6858000" y="2148840"/>
            <a:ext cx="1645920" cy="1371600"/>
          </a:xfrm>
          <a:prstGeom prst="roundRect">
            <a:avLst>
              <a:gd name="adj" fmla="val 4667"/>
            </a:avLst>
          </a:prstGeom>
          <a:solidFill>
            <a:srgbClr val="EAF9FB"/>
          </a:solidFill>
          <a:ln w="12700">
            <a:solidFill>
              <a:srgbClr val="00A6B4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6967728" y="2487168"/>
            <a:ext cx="1417320" cy="6858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B2545"/>
                </a:solidFill>
              </a:rPr>
              <a:t>Pipe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b="1" dirty="0">
                <a:solidFill>
                  <a:srgbClr val="0B2545"/>
                </a:solidFill>
              </a:rPr>
              <a:t>Design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8915400" y="2148840"/>
            <a:ext cx="1645920" cy="1371600"/>
          </a:xfrm>
          <a:prstGeom prst="roundRect">
            <a:avLst>
              <a:gd name="adj" fmla="val 4667"/>
            </a:avLst>
          </a:prstGeom>
          <a:solidFill>
            <a:srgbClr val="FFFFFF"/>
          </a:solidFill>
          <a:ln w="12700">
            <a:solidFill>
              <a:srgbClr val="00A6B4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9025128" y="2487168"/>
            <a:ext cx="1417320" cy="6858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B2545"/>
                </a:solidFill>
              </a:rPr>
              <a:t>Tank + Filter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b="1" dirty="0">
                <a:solidFill>
                  <a:srgbClr val="0B2545"/>
                </a:solidFill>
              </a:rPr>
              <a:t>Design</a:t>
            </a:r>
            <a:endParaRPr lang="en-US" sz="1600" dirty="0"/>
          </a:p>
        </p:txBody>
      </p:sp>
      <p:pic>
        <p:nvPicPr>
          <p:cNvPr id="22" name="Image 0" descr="/mnt/data/wide_highly_detailed_technical_illustration_diagr_batch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734" y="4206240"/>
            <a:ext cx="2762052" cy="15544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1292840" y="64465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00A6B4"/>
                </a:solidFill>
              </a:rPr>
              <a:t>07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02920" y="438912"/>
            <a:ext cx="859536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B254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Data Sources &amp; Design Assumptions</a:t>
            </a:r>
            <a:endParaRPr lang="en-US" sz="3000" dirty="0"/>
          </a:p>
        </p:txBody>
      </p:sp>
      <p:sp>
        <p:nvSpPr>
          <p:cNvPr id="6" name="Shape 4"/>
          <p:cNvSpPr/>
          <p:nvPr/>
        </p:nvSpPr>
        <p:spPr>
          <a:xfrm>
            <a:off x="502920" y="960120"/>
            <a:ext cx="960120" cy="50292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02920" y="1078992"/>
            <a:ext cx="5852160" cy="3200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4A5568"/>
                </a:solidFill>
              </a:rPr>
              <a:t>Assumptions are kept conservative for a residential roof-based harvesting system.</a:t>
            </a:r>
            <a:endParaRPr lang="en-US" sz="1450" dirty="0"/>
          </a:p>
        </p:txBody>
      </p:sp>
      <p:graphicFrame>
        <p:nvGraphicFramePr>
          <p:cNvPr id="8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685800" y="1417320"/>
          <a:ext cx="5577840" cy="3977640"/>
        </p:xfrm>
        <a:graphic>
          <a:graphicData uri="http://schemas.openxmlformats.org/drawingml/2006/table">
            <a:tbl>
              <a:tblPr/>
              <a:tblGrid>
                <a:gridCol w="237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29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Input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Used in model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Peshawar rainfall data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Annual, monthly and intensity analysis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IDF Development Sheet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Design storm and pipe flow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Regi Model Town by-laws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Roof, plot and free-space areas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Runoff coefficient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0.85 for roof catchment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First-flush depth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2937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1.0 mm of roof runoff</a:t>
                      </a:r>
                      <a:endParaRPr lang="en-US" sz="13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Image 0" descr="/mnt/data/a_highly_detailed_cutaway_technical_illustration_o_batch_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2106716"/>
            <a:ext cx="4617720" cy="259884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6629400" y="5532120"/>
            <a:ext cx="46177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4A5568"/>
                </a:solidFill>
              </a:rPr>
              <a:t>Filtration and storage elements are sized after first-flush separation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1292840" y="64465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00A6B4"/>
                </a:solidFill>
              </a:rPr>
              <a:t>08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02920" y="438912"/>
            <a:ext cx="859536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B254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Rainfall Record: 2002–2024</a:t>
            </a:r>
            <a:endParaRPr lang="en-US" sz="3000" dirty="0"/>
          </a:p>
        </p:txBody>
      </p:sp>
      <p:sp>
        <p:nvSpPr>
          <p:cNvPr id="6" name="Shape 4"/>
          <p:cNvSpPr/>
          <p:nvPr/>
        </p:nvSpPr>
        <p:spPr>
          <a:xfrm>
            <a:off x="502920" y="960120"/>
            <a:ext cx="960120" cy="50292"/>
          </a:xfrm>
          <a:prstGeom prst="rect">
            <a:avLst/>
          </a:prstGeom>
          <a:solidFill>
            <a:srgbClr val="00A6B4"/>
          </a:solidFill>
          <a:ln w="12700">
            <a:solidFill>
              <a:srgbClr val="00A6B4">
                <a:alpha val="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02920" y="1078992"/>
            <a:ext cx="5852160" cy="3200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4A5568"/>
                </a:solidFill>
              </a:rPr>
              <a:t>The GCM model uses 23 years of annual rainfall values for trend, variability and yield calculations.</a:t>
            </a:r>
            <a:endParaRPr lang="en-US" sz="1450" dirty="0"/>
          </a:p>
        </p:txBody>
      </p:sp>
      <p:sp>
        <p:nvSpPr>
          <p:cNvPr id="8" name="Shape 6"/>
          <p:cNvSpPr/>
          <p:nvPr/>
        </p:nvSpPr>
        <p:spPr>
          <a:xfrm>
            <a:off x="822960" y="1508760"/>
            <a:ext cx="2103120" cy="960120"/>
          </a:xfrm>
          <a:prstGeom prst="roundRect">
            <a:avLst>
              <a:gd name="adj" fmla="val 5714"/>
            </a:avLst>
          </a:prstGeom>
          <a:solidFill>
            <a:srgbClr val="FFFFFF"/>
          </a:solidFill>
          <a:ln w="12700">
            <a:solidFill>
              <a:srgbClr val="DCEEEF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960120" y="1636776"/>
            <a:ext cx="18288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00A6B4"/>
                </a:solidFill>
              </a:rPr>
              <a:t>471 mm</a:t>
            </a:r>
            <a:endParaRPr lang="en-US" sz="2300" dirty="0"/>
          </a:p>
        </p:txBody>
      </p:sp>
      <p:sp>
        <p:nvSpPr>
          <p:cNvPr id="10" name="Text 8"/>
          <p:cNvSpPr/>
          <p:nvPr/>
        </p:nvSpPr>
        <p:spPr>
          <a:xfrm>
            <a:off x="960120" y="2020824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4A5568"/>
                </a:solidFill>
              </a:rPr>
              <a:t>Mean annual rainfall</a:t>
            </a:r>
            <a:endParaRPr lang="en-US" sz="1050" dirty="0"/>
          </a:p>
        </p:txBody>
      </p:sp>
      <p:sp>
        <p:nvSpPr>
          <p:cNvPr id="11" name="Shape 9"/>
          <p:cNvSpPr/>
          <p:nvPr/>
        </p:nvSpPr>
        <p:spPr>
          <a:xfrm>
            <a:off x="3291840" y="1508760"/>
            <a:ext cx="1874520" cy="960120"/>
          </a:xfrm>
          <a:prstGeom prst="roundRect">
            <a:avLst>
              <a:gd name="adj" fmla="val 5714"/>
            </a:avLst>
          </a:prstGeom>
          <a:solidFill>
            <a:srgbClr val="FFFFFF"/>
          </a:solidFill>
          <a:ln w="12700">
            <a:solidFill>
              <a:srgbClr val="DCEEEF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429000" y="1636776"/>
            <a:ext cx="16002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2F80ED"/>
                </a:solidFill>
              </a:rPr>
              <a:t>2003</a:t>
            </a:r>
            <a:endParaRPr lang="en-US" sz="2300" dirty="0"/>
          </a:p>
        </p:txBody>
      </p:sp>
      <p:sp>
        <p:nvSpPr>
          <p:cNvPr id="13" name="Text 11"/>
          <p:cNvSpPr/>
          <p:nvPr/>
        </p:nvSpPr>
        <p:spPr>
          <a:xfrm>
            <a:off x="3429000" y="2020824"/>
            <a:ext cx="1600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4A5568"/>
                </a:solidFill>
              </a:rPr>
              <a:t>Wettest year</a:t>
            </a:r>
            <a:endParaRPr lang="en-US" sz="1050" dirty="0"/>
          </a:p>
        </p:txBody>
      </p:sp>
      <p:sp>
        <p:nvSpPr>
          <p:cNvPr id="14" name="Shape 12"/>
          <p:cNvSpPr/>
          <p:nvPr/>
        </p:nvSpPr>
        <p:spPr>
          <a:xfrm>
            <a:off x="5532120" y="1508760"/>
            <a:ext cx="1874520" cy="960120"/>
          </a:xfrm>
          <a:prstGeom prst="roundRect">
            <a:avLst>
              <a:gd name="adj" fmla="val 5714"/>
            </a:avLst>
          </a:prstGeom>
          <a:solidFill>
            <a:srgbClr val="FFFFFF"/>
          </a:solidFill>
          <a:ln w="12700">
            <a:solidFill>
              <a:srgbClr val="DCEEEF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5669280" y="1636776"/>
            <a:ext cx="16002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F2994A"/>
                </a:solidFill>
              </a:rPr>
              <a:t>2021</a:t>
            </a:r>
            <a:endParaRPr lang="en-US" sz="2300" dirty="0"/>
          </a:p>
        </p:txBody>
      </p:sp>
      <p:sp>
        <p:nvSpPr>
          <p:cNvPr id="16" name="Text 14"/>
          <p:cNvSpPr/>
          <p:nvPr/>
        </p:nvSpPr>
        <p:spPr>
          <a:xfrm>
            <a:off x="5669280" y="2020824"/>
            <a:ext cx="1600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4A5568"/>
                </a:solidFill>
              </a:rPr>
              <a:t>Driest year</a:t>
            </a:r>
            <a:endParaRPr lang="en-US" sz="1050" dirty="0"/>
          </a:p>
        </p:txBody>
      </p:sp>
      <p:sp>
        <p:nvSpPr>
          <p:cNvPr id="17" name="Shape 15"/>
          <p:cNvSpPr/>
          <p:nvPr/>
        </p:nvSpPr>
        <p:spPr>
          <a:xfrm>
            <a:off x="7772400" y="1508760"/>
            <a:ext cx="2103120" cy="960120"/>
          </a:xfrm>
          <a:prstGeom prst="roundRect">
            <a:avLst>
              <a:gd name="adj" fmla="val 5714"/>
            </a:avLst>
          </a:prstGeom>
          <a:solidFill>
            <a:srgbClr val="FFFFFF"/>
          </a:solidFill>
          <a:ln w="12700">
            <a:solidFill>
              <a:srgbClr val="DCEEEF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909560" y="1636776"/>
            <a:ext cx="18288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0B2545"/>
                </a:solidFill>
              </a:rPr>
              <a:t>31%</a:t>
            </a:r>
            <a:endParaRPr lang="en-US" sz="2300" dirty="0"/>
          </a:p>
        </p:txBody>
      </p:sp>
      <p:sp>
        <p:nvSpPr>
          <p:cNvPr id="19" name="Text 17"/>
          <p:cNvSpPr/>
          <p:nvPr/>
        </p:nvSpPr>
        <p:spPr>
          <a:xfrm>
            <a:off x="7909560" y="2020824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4A5568"/>
                </a:solidFill>
              </a:rPr>
              <a:t>Coefficient of variation</a:t>
            </a:r>
            <a:endParaRPr lang="en-US" sz="1050" dirty="0"/>
          </a:p>
        </p:txBody>
      </p:sp>
      <p:pic>
        <p:nvPicPr>
          <p:cNvPr id="20" name="Image 0" descr="/mnt/data/rwh_assets/annual_rainfall_tre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214" y="2816352"/>
            <a:ext cx="5943372" cy="32918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1940</Words>
  <Application>Microsoft Office PowerPoint</Application>
  <PresentationFormat>Widescreen</PresentationFormat>
  <Paragraphs>451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Prepared for FYP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Rainwater Harvesting Design for Regi Model Town</dc:title>
  <dc:subject>Rainwater Harvesting GCM and Design</dc:subject>
  <dc:creator>OpenAI</dc:creator>
  <cp:lastModifiedBy>M RAFI</cp:lastModifiedBy>
  <cp:revision>3</cp:revision>
  <dcterms:created xsi:type="dcterms:W3CDTF">2026-04-27T12:52:05Z</dcterms:created>
  <dcterms:modified xsi:type="dcterms:W3CDTF">2026-04-27T13:53:54Z</dcterms:modified>
</cp:coreProperties>
</file>